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84" r:id="rId3"/>
    <p:sldId id="262" r:id="rId4"/>
    <p:sldId id="263" r:id="rId5"/>
    <p:sldId id="264" r:id="rId6"/>
    <p:sldId id="277" r:id="rId7"/>
    <p:sldId id="265" r:id="rId8"/>
    <p:sldId id="266" r:id="rId9"/>
    <p:sldId id="267" r:id="rId10"/>
    <p:sldId id="268" r:id="rId11"/>
    <p:sldId id="269" r:id="rId12"/>
    <p:sldId id="270" r:id="rId13"/>
    <p:sldId id="299" r:id="rId14"/>
    <p:sldId id="279" r:id="rId15"/>
    <p:sldId id="280" r:id="rId16"/>
    <p:sldId id="281" r:id="rId17"/>
    <p:sldId id="282" r:id="rId18"/>
    <p:sldId id="283" r:id="rId19"/>
    <p:sldId id="285" r:id="rId20"/>
    <p:sldId id="287" r:id="rId21"/>
    <p:sldId id="278" r:id="rId22"/>
    <p:sldId id="294" r:id="rId23"/>
    <p:sldId id="272" r:id="rId24"/>
    <p:sldId id="289" r:id="rId25"/>
    <p:sldId id="295" r:id="rId26"/>
    <p:sldId id="290" r:id="rId27"/>
    <p:sldId id="297" r:id="rId28"/>
    <p:sldId id="293" r:id="rId29"/>
    <p:sldId id="298" r:id="rId30"/>
    <p:sldId id="273" r:id="rId31"/>
    <p:sldId id="300" r:id="rId32"/>
    <p:sldId id="301" r:id="rId33"/>
    <p:sldId id="303" r:id="rId34"/>
  </p:sldIdLst>
  <p:sldSz cx="12192000" cy="6858000"/>
  <p:notesSz cx="6858000" cy="9144000"/>
  <p:custDataLst>
    <p:tags r:id="rId36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44" autoAdjust="0"/>
    <p:restoredTop sz="94660"/>
  </p:normalViewPr>
  <p:slideViewPr>
    <p:cSldViewPr snapToGrid="0">
      <p:cViewPr>
        <p:scale>
          <a:sx n="190" d="100"/>
          <a:sy n="190" d="100"/>
        </p:scale>
        <p:origin x="288" y="26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26257C-E961-4D91-A70D-4E0C61BE73EE}" type="doc">
      <dgm:prSet loTypeId="urn:microsoft.com/office/officeart/2005/8/layout/matrix1" loCatId="matrix" qsTypeId="urn:microsoft.com/office/officeart/2005/8/quickstyle/simple2" qsCatId="simple" csTypeId="urn:microsoft.com/office/officeart/2005/8/colors/accent1_2#2" csCatId="accent1" phldr="1"/>
      <dgm:spPr/>
      <dgm:t>
        <a:bodyPr/>
        <a:lstStyle/>
        <a:p>
          <a:endParaRPr lang="da-DK"/>
        </a:p>
      </dgm:t>
    </dgm:pt>
    <dgm:pt modelId="{EF0709AA-FBAF-450B-9094-B97CC423515A}">
      <dgm:prSet phldrT="[Tekst]"/>
      <dgm:spPr/>
      <dgm:t>
        <a:bodyPr/>
        <a:lstStyle/>
        <a:p>
          <a:r>
            <a:rPr lang="da-DK" b="1" dirty="0" smtClean="0"/>
            <a:t>Sårhelingens</a:t>
          </a:r>
        </a:p>
        <a:p>
          <a:r>
            <a:rPr lang="da-DK" b="1" dirty="0" smtClean="0"/>
            <a:t>fjender</a:t>
          </a:r>
          <a:endParaRPr lang="da-DK" b="1" dirty="0"/>
        </a:p>
      </dgm:t>
    </dgm:pt>
    <dgm:pt modelId="{4D9D0C94-12E4-41CA-87DB-D6CC0DFD2B53}" type="parTrans" cxnId="{4EC50CA2-5F7F-4FFE-98F2-C55BA259656B}">
      <dgm:prSet/>
      <dgm:spPr/>
      <dgm:t>
        <a:bodyPr/>
        <a:lstStyle/>
        <a:p>
          <a:endParaRPr lang="da-DK"/>
        </a:p>
      </dgm:t>
    </dgm:pt>
    <dgm:pt modelId="{151989C2-FDA9-4911-A1CA-9E88742FACDB}" type="sibTrans" cxnId="{4EC50CA2-5F7F-4FFE-98F2-C55BA259656B}">
      <dgm:prSet/>
      <dgm:spPr/>
      <dgm:t>
        <a:bodyPr/>
        <a:lstStyle/>
        <a:p>
          <a:endParaRPr lang="da-DK"/>
        </a:p>
      </dgm:t>
    </dgm:pt>
    <dgm:pt modelId="{3F1FEC6C-CD67-488F-9CE0-33650BF140AF}">
      <dgm:prSet phldrT="[Tekst]"/>
      <dgm:spPr/>
      <dgm:t>
        <a:bodyPr/>
        <a:lstStyle/>
        <a:p>
          <a:r>
            <a:rPr lang="da-DK" dirty="0" smtClean="0"/>
            <a:t>ISKÆMI</a:t>
          </a:r>
          <a:endParaRPr lang="da-DK" dirty="0"/>
        </a:p>
      </dgm:t>
    </dgm:pt>
    <dgm:pt modelId="{2C45D8D6-686C-4A08-86A4-7EF8ABB8BF23}" type="parTrans" cxnId="{AF2778FC-CCB7-44E1-80B7-E90DC89ADD2F}">
      <dgm:prSet/>
      <dgm:spPr/>
      <dgm:t>
        <a:bodyPr/>
        <a:lstStyle/>
        <a:p>
          <a:endParaRPr lang="da-DK"/>
        </a:p>
      </dgm:t>
    </dgm:pt>
    <dgm:pt modelId="{440A2013-D18B-46FB-95CA-6A1B0C6B153D}" type="sibTrans" cxnId="{AF2778FC-CCB7-44E1-80B7-E90DC89ADD2F}">
      <dgm:prSet/>
      <dgm:spPr/>
      <dgm:t>
        <a:bodyPr/>
        <a:lstStyle/>
        <a:p>
          <a:endParaRPr lang="da-DK"/>
        </a:p>
      </dgm:t>
    </dgm:pt>
    <dgm:pt modelId="{BE20E627-7322-47F4-92A8-D743858A2219}">
      <dgm:prSet phldrT="[Tekst]"/>
      <dgm:spPr/>
      <dgm:t>
        <a:bodyPr/>
        <a:lstStyle/>
        <a:p>
          <a:r>
            <a:rPr lang="da-DK" dirty="0" smtClean="0"/>
            <a:t>INFEKTION</a:t>
          </a:r>
          <a:endParaRPr lang="da-DK" dirty="0"/>
        </a:p>
      </dgm:t>
    </dgm:pt>
    <dgm:pt modelId="{48CB113A-15B9-4DDB-B493-2B73D672F374}" type="parTrans" cxnId="{33D69684-C159-46AC-9954-76BF613C10C4}">
      <dgm:prSet/>
      <dgm:spPr/>
      <dgm:t>
        <a:bodyPr/>
        <a:lstStyle/>
        <a:p>
          <a:endParaRPr lang="da-DK"/>
        </a:p>
      </dgm:t>
    </dgm:pt>
    <dgm:pt modelId="{56E37A4C-4385-4566-83F1-B3AF87504F8F}" type="sibTrans" cxnId="{33D69684-C159-46AC-9954-76BF613C10C4}">
      <dgm:prSet/>
      <dgm:spPr/>
      <dgm:t>
        <a:bodyPr/>
        <a:lstStyle/>
        <a:p>
          <a:endParaRPr lang="da-DK"/>
        </a:p>
      </dgm:t>
    </dgm:pt>
    <dgm:pt modelId="{4ADEB310-0805-4511-B954-CF7C0ED7D35D}">
      <dgm:prSet phldrT="[Tekst]"/>
      <dgm:spPr/>
      <dgm:t>
        <a:bodyPr/>
        <a:lstStyle/>
        <a:p>
          <a:r>
            <a:rPr lang="da-DK" dirty="0" smtClean="0"/>
            <a:t>ØDEM</a:t>
          </a:r>
          <a:endParaRPr lang="da-DK" dirty="0"/>
        </a:p>
      </dgm:t>
    </dgm:pt>
    <dgm:pt modelId="{26CC806B-5741-40E7-8570-4E48B228D7D4}" type="parTrans" cxnId="{3A0ED086-5E61-4852-AD11-384102B2A7BB}">
      <dgm:prSet/>
      <dgm:spPr/>
      <dgm:t>
        <a:bodyPr/>
        <a:lstStyle/>
        <a:p>
          <a:endParaRPr lang="da-DK"/>
        </a:p>
      </dgm:t>
    </dgm:pt>
    <dgm:pt modelId="{448755E4-3592-42C8-9DDC-3EB629D88A0B}" type="sibTrans" cxnId="{3A0ED086-5E61-4852-AD11-384102B2A7BB}">
      <dgm:prSet/>
      <dgm:spPr/>
      <dgm:t>
        <a:bodyPr/>
        <a:lstStyle/>
        <a:p>
          <a:endParaRPr lang="da-DK"/>
        </a:p>
      </dgm:t>
    </dgm:pt>
    <dgm:pt modelId="{5CD9A9D4-FEA5-45EE-8F45-B52D3EA8B372}">
      <dgm:prSet phldrT="[Tekst]"/>
      <dgm:spPr/>
      <dgm:t>
        <a:bodyPr/>
        <a:lstStyle/>
        <a:p>
          <a:r>
            <a:rPr lang="da-DK" dirty="0" smtClean="0"/>
            <a:t>TRYK</a:t>
          </a:r>
          <a:endParaRPr lang="da-DK" dirty="0"/>
        </a:p>
      </dgm:t>
    </dgm:pt>
    <dgm:pt modelId="{2284E058-7437-47DB-93C5-7984E490F9D8}" type="parTrans" cxnId="{D5391113-2FC8-4CEC-95FC-65FF76BE3F34}">
      <dgm:prSet/>
      <dgm:spPr/>
      <dgm:t>
        <a:bodyPr/>
        <a:lstStyle/>
        <a:p>
          <a:endParaRPr lang="da-DK"/>
        </a:p>
      </dgm:t>
    </dgm:pt>
    <dgm:pt modelId="{FE6D0260-9998-4A2D-8DC1-66969BA2DBB7}" type="sibTrans" cxnId="{D5391113-2FC8-4CEC-95FC-65FF76BE3F34}">
      <dgm:prSet/>
      <dgm:spPr/>
      <dgm:t>
        <a:bodyPr/>
        <a:lstStyle/>
        <a:p>
          <a:endParaRPr lang="da-DK"/>
        </a:p>
      </dgm:t>
    </dgm:pt>
    <dgm:pt modelId="{4AD3A2D6-AD97-4700-A603-2CB86C90B091}" type="pres">
      <dgm:prSet presAssocID="{DC26257C-E961-4D91-A70D-4E0C61BE73E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9E6BA07F-4A97-4F14-A40A-712508E5AAA5}" type="pres">
      <dgm:prSet presAssocID="{DC26257C-E961-4D91-A70D-4E0C61BE73EE}" presName="matrix" presStyleCnt="0"/>
      <dgm:spPr/>
    </dgm:pt>
    <dgm:pt modelId="{4537F49D-64AA-4000-B7DD-BB6A73B645A9}" type="pres">
      <dgm:prSet presAssocID="{DC26257C-E961-4D91-A70D-4E0C61BE73EE}" presName="tile1" presStyleLbl="node1" presStyleIdx="0" presStyleCnt="4"/>
      <dgm:spPr/>
      <dgm:t>
        <a:bodyPr/>
        <a:lstStyle/>
        <a:p>
          <a:endParaRPr lang="da-DK"/>
        </a:p>
      </dgm:t>
    </dgm:pt>
    <dgm:pt modelId="{95C6CDBB-7175-4DA9-9141-778717223D24}" type="pres">
      <dgm:prSet presAssocID="{DC26257C-E961-4D91-A70D-4E0C61BE73E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90412C3-CB47-4690-84E6-3525B7E79BFA}" type="pres">
      <dgm:prSet presAssocID="{DC26257C-E961-4D91-A70D-4E0C61BE73EE}" presName="tile2" presStyleLbl="node1" presStyleIdx="1" presStyleCnt="4"/>
      <dgm:spPr/>
      <dgm:t>
        <a:bodyPr/>
        <a:lstStyle/>
        <a:p>
          <a:endParaRPr lang="da-DK"/>
        </a:p>
      </dgm:t>
    </dgm:pt>
    <dgm:pt modelId="{D27C4EA0-9023-4CDD-A89D-3A763B082132}" type="pres">
      <dgm:prSet presAssocID="{DC26257C-E961-4D91-A70D-4E0C61BE73E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62A8917-ADBA-4358-925D-54088509FBD6}" type="pres">
      <dgm:prSet presAssocID="{DC26257C-E961-4D91-A70D-4E0C61BE73EE}" presName="tile3" presStyleLbl="node1" presStyleIdx="2" presStyleCnt="4"/>
      <dgm:spPr/>
      <dgm:t>
        <a:bodyPr/>
        <a:lstStyle/>
        <a:p>
          <a:endParaRPr lang="da-DK"/>
        </a:p>
      </dgm:t>
    </dgm:pt>
    <dgm:pt modelId="{497F193F-A202-48D1-9218-8B52E7523FC6}" type="pres">
      <dgm:prSet presAssocID="{DC26257C-E961-4D91-A70D-4E0C61BE73E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E33BA51-6C78-4C4F-A6BA-130620DC8181}" type="pres">
      <dgm:prSet presAssocID="{DC26257C-E961-4D91-A70D-4E0C61BE73EE}" presName="tile4" presStyleLbl="node1" presStyleIdx="3" presStyleCnt="4"/>
      <dgm:spPr/>
      <dgm:t>
        <a:bodyPr/>
        <a:lstStyle/>
        <a:p>
          <a:endParaRPr lang="da-DK"/>
        </a:p>
      </dgm:t>
    </dgm:pt>
    <dgm:pt modelId="{6196F499-AC3B-447E-A1D8-8C59B41D6B1E}" type="pres">
      <dgm:prSet presAssocID="{DC26257C-E961-4D91-A70D-4E0C61BE73E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D0EDF78-EB5B-495E-A0C0-CC2E0EB78C67}" type="pres">
      <dgm:prSet presAssocID="{DC26257C-E961-4D91-A70D-4E0C61BE73EE}" presName="centerTile" presStyleLbl="fgShp" presStyleIdx="0" presStyleCnt="1" custScaleX="120312" custScaleY="165937">
        <dgm:presLayoutVars>
          <dgm:chMax val="0"/>
          <dgm:chPref val="0"/>
        </dgm:presLayoutVars>
      </dgm:prSet>
      <dgm:spPr/>
      <dgm:t>
        <a:bodyPr/>
        <a:lstStyle/>
        <a:p>
          <a:endParaRPr lang="da-DK"/>
        </a:p>
      </dgm:t>
    </dgm:pt>
  </dgm:ptLst>
  <dgm:cxnLst>
    <dgm:cxn modelId="{1ED89706-E205-4179-B99B-E55D5844554D}" type="presOf" srcId="{4ADEB310-0805-4511-B954-CF7C0ED7D35D}" destId="{962A8917-ADBA-4358-925D-54088509FBD6}" srcOrd="0" destOrd="0" presId="urn:microsoft.com/office/officeart/2005/8/layout/matrix1"/>
    <dgm:cxn modelId="{4E31E015-5879-40A8-B2A8-123CA374A9A5}" type="presOf" srcId="{5CD9A9D4-FEA5-45EE-8F45-B52D3EA8B372}" destId="{3E33BA51-6C78-4C4F-A6BA-130620DC8181}" srcOrd="0" destOrd="0" presId="urn:microsoft.com/office/officeart/2005/8/layout/matrix1"/>
    <dgm:cxn modelId="{1942F88A-8ECB-4962-B5C6-26A1E897F613}" type="presOf" srcId="{EF0709AA-FBAF-450B-9094-B97CC423515A}" destId="{8D0EDF78-EB5B-495E-A0C0-CC2E0EB78C67}" srcOrd="0" destOrd="0" presId="urn:microsoft.com/office/officeart/2005/8/layout/matrix1"/>
    <dgm:cxn modelId="{4EC50CA2-5F7F-4FFE-98F2-C55BA259656B}" srcId="{DC26257C-E961-4D91-A70D-4E0C61BE73EE}" destId="{EF0709AA-FBAF-450B-9094-B97CC423515A}" srcOrd="0" destOrd="0" parTransId="{4D9D0C94-12E4-41CA-87DB-D6CC0DFD2B53}" sibTransId="{151989C2-FDA9-4911-A1CA-9E88742FACDB}"/>
    <dgm:cxn modelId="{3138C559-463D-4522-B66E-B620D1E03790}" type="presOf" srcId="{3F1FEC6C-CD67-488F-9CE0-33650BF140AF}" destId="{95C6CDBB-7175-4DA9-9141-778717223D24}" srcOrd="1" destOrd="0" presId="urn:microsoft.com/office/officeart/2005/8/layout/matrix1"/>
    <dgm:cxn modelId="{AF2778FC-CCB7-44E1-80B7-E90DC89ADD2F}" srcId="{EF0709AA-FBAF-450B-9094-B97CC423515A}" destId="{3F1FEC6C-CD67-488F-9CE0-33650BF140AF}" srcOrd="0" destOrd="0" parTransId="{2C45D8D6-686C-4A08-86A4-7EF8ABB8BF23}" sibTransId="{440A2013-D18B-46FB-95CA-6A1B0C6B153D}"/>
    <dgm:cxn modelId="{33D69684-C159-46AC-9954-76BF613C10C4}" srcId="{EF0709AA-FBAF-450B-9094-B97CC423515A}" destId="{BE20E627-7322-47F4-92A8-D743858A2219}" srcOrd="1" destOrd="0" parTransId="{48CB113A-15B9-4DDB-B493-2B73D672F374}" sibTransId="{56E37A4C-4385-4566-83F1-B3AF87504F8F}"/>
    <dgm:cxn modelId="{971D64D9-7080-49F1-BB13-7AF313EB9B30}" type="presOf" srcId="{5CD9A9D4-FEA5-45EE-8F45-B52D3EA8B372}" destId="{6196F499-AC3B-447E-A1D8-8C59B41D6B1E}" srcOrd="1" destOrd="0" presId="urn:microsoft.com/office/officeart/2005/8/layout/matrix1"/>
    <dgm:cxn modelId="{EF992439-EDE7-4A46-9836-2AC2063407B0}" type="presOf" srcId="{3F1FEC6C-CD67-488F-9CE0-33650BF140AF}" destId="{4537F49D-64AA-4000-B7DD-BB6A73B645A9}" srcOrd="0" destOrd="0" presId="urn:microsoft.com/office/officeart/2005/8/layout/matrix1"/>
    <dgm:cxn modelId="{8BC97B10-8167-422F-B197-6A68AC3E6276}" type="presOf" srcId="{BE20E627-7322-47F4-92A8-D743858A2219}" destId="{D27C4EA0-9023-4CDD-A89D-3A763B082132}" srcOrd="1" destOrd="0" presId="urn:microsoft.com/office/officeart/2005/8/layout/matrix1"/>
    <dgm:cxn modelId="{0379F6A4-1131-4085-AEAC-C3DEC3B6ED72}" type="presOf" srcId="{BE20E627-7322-47F4-92A8-D743858A2219}" destId="{E90412C3-CB47-4690-84E6-3525B7E79BFA}" srcOrd="0" destOrd="0" presId="urn:microsoft.com/office/officeart/2005/8/layout/matrix1"/>
    <dgm:cxn modelId="{D66C27FE-9B97-44B6-A6D3-780F1D47BF9E}" type="presOf" srcId="{4ADEB310-0805-4511-B954-CF7C0ED7D35D}" destId="{497F193F-A202-48D1-9218-8B52E7523FC6}" srcOrd="1" destOrd="0" presId="urn:microsoft.com/office/officeart/2005/8/layout/matrix1"/>
    <dgm:cxn modelId="{D5391113-2FC8-4CEC-95FC-65FF76BE3F34}" srcId="{EF0709AA-FBAF-450B-9094-B97CC423515A}" destId="{5CD9A9D4-FEA5-45EE-8F45-B52D3EA8B372}" srcOrd="3" destOrd="0" parTransId="{2284E058-7437-47DB-93C5-7984E490F9D8}" sibTransId="{FE6D0260-9998-4A2D-8DC1-66969BA2DBB7}"/>
    <dgm:cxn modelId="{A3B0E609-5A38-457B-8224-1E57368484E1}" type="presOf" srcId="{DC26257C-E961-4D91-A70D-4E0C61BE73EE}" destId="{4AD3A2D6-AD97-4700-A603-2CB86C90B091}" srcOrd="0" destOrd="0" presId="urn:microsoft.com/office/officeart/2005/8/layout/matrix1"/>
    <dgm:cxn modelId="{3A0ED086-5E61-4852-AD11-384102B2A7BB}" srcId="{EF0709AA-FBAF-450B-9094-B97CC423515A}" destId="{4ADEB310-0805-4511-B954-CF7C0ED7D35D}" srcOrd="2" destOrd="0" parTransId="{26CC806B-5741-40E7-8570-4E48B228D7D4}" sibTransId="{448755E4-3592-42C8-9DDC-3EB629D88A0B}"/>
    <dgm:cxn modelId="{9F9AA0CC-1388-4F37-8EF3-422B4E25FEF4}" type="presParOf" srcId="{4AD3A2D6-AD97-4700-A603-2CB86C90B091}" destId="{9E6BA07F-4A97-4F14-A40A-712508E5AAA5}" srcOrd="0" destOrd="0" presId="urn:microsoft.com/office/officeart/2005/8/layout/matrix1"/>
    <dgm:cxn modelId="{47D89087-1073-41BA-86D2-F4B7B4BA6E0D}" type="presParOf" srcId="{9E6BA07F-4A97-4F14-A40A-712508E5AAA5}" destId="{4537F49D-64AA-4000-B7DD-BB6A73B645A9}" srcOrd="0" destOrd="0" presId="urn:microsoft.com/office/officeart/2005/8/layout/matrix1"/>
    <dgm:cxn modelId="{60F20EC5-B523-4A7B-8D8A-DE06526EE573}" type="presParOf" srcId="{9E6BA07F-4A97-4F14-A40A-712508E5AAA5}" destId="{95C6CDBB-7175-4DA9-9141-778717223D24}" srcOrd="1" destOrd="0" presId="urn:microsoft.com/office/officeart/2005/8/layout/matrix1"/>
    <dgm:cxn modelId="{CF60B99C-3BF0-4EED-B37F-C413BA664D03}" type="presParOf" srcId="{9E6BA07F-4A97-4F14-A40A-712508E5AAA5}" destId="{E90412C3-CB47-4690-84E6-3525B7E79BFA}" srcOrd="2" destOrd="0" presId="urn:microsoft.com/office/officeart/2005/8/layout/matrix1"/>
    <dgm:cxn modelId="{81600E92-EF36-40B6-9953-57325288FC4A}" type="presParOf" srcId="{9E6BA07F-4A97-4F14-A40A-712508E5AAA5}" destId="{D27C4EA0-9023-4CDD-A89D-3A763B082132}" srcOrd="3" destOrd="0" presId="urn:microsoft.com/office/officeart/2005/8/layout/matrix1"/>
    <dgm:cxn modelId="{7120BDDC-BC4A-403A-9AC2-B0DFC03E9340}" type="presParOf" srcId="{9E6BA07F-4A97-4F14-A40A-712508E5AAA5}" destId="{962A8917-ADBA-4358-925D-54088509FBD6}" srcOrd="4" destOrd="0" presId="urn:microsoft.com/office/officeart/2005/8/layout/matrix1"/>
    <dgm:cxn modelId="{E5C58CD6-D9A5-4392-906C-A5C76E0B9B05}" type="presParOf" srcId="{9E6BA07F-4A97-4F14-A40A-712508E5AAA5}" destId="{497F193F-A202-48D1-9218-8B52E7523FC6}" srcOrd="5" destOrd="0" presId="urn:microsoft.com/office/officeart/2005/8/layout/matrix1"/>
    <dgm:cxn modelId="{87338A0E-93A3-4609-87B6-72FE30E80128}" type="presParOf" srcId="{9E6BA07F-4A97-4F14-A40A-712508E5AAA5}" destId="{3E33BA51-6C78-4C4F-A6BA-130620DC8181}" srcOrd="6" destOrd="0" presId="urn:microsoft.com/office/officeart/2005/8/layout/matrix1"/>
    <dgm:cxn modelId="{34C9BDE0-235C-4980-A831-8FC91C88AF88}" type="presParOf" srcId="{9E6BA07F-4A97-4F14-A40A-712508E5AAA5}" destId="{6196F499-AC3B-447E-A1D8-8C59B41D6B1E}" srcOrd="7" destOrd="0" presId="urn:microsoft.com/office/officeart/2005/8/layout/matrix1"/>
    <dgm:cxn modelId="{E602778A-B559-4A19-9736-6449E9E7F2C0}" type="presParOf" srcId="{4AD3A2D6-AD97-4700-A603-2CB86C90B091}" destId="{8D0EDF78-EB5B-495E-A0C0-CC2E0EB78C6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26257C-E961-4D91-A70D-4E0C61BE73EE}" type="doc">
      <dgm:prSet loTypeId="urn:microsoft.com/office/officeart/2005/8/layout/matrix1" loCatId="matrix" qsTypeId="urn:microsoft.com/office/officeart/2005/8/quickstyle/simple2" qsCatId="simple" csTypeId="urn:microsoft.com/office/officeart/2005/8/colors/accent1_2#2" csCatId="accent1" phldr="1"/>
      <dgm:spPr/>
      <dgm:t>
        <a:bodyPr/>
        <a:lstStyle/>
        <a:p>
          <a:endParaRPr lang="da-DK"/>
        </a:p>
      </dgm:t>
    </dgm:pt>
    <dgm:pt modelId="{EF0709AA-FBAF-450B-9094-B97CC423515A}">
      <dgm:prSet phldrT="[Tekst]"/>
      <dgm:spPr/>
      <dgm:t>
        <a:bodyPr/>
        <a:lstStyle/>
        <a:p>
          <a:r>
            <a:rPr lang="da-DK" b="1" dirty="0" smtClean="0"/>
            <a:t>Sårhelingens</a:t>
          </a:r>
        </a:p>
        <a:p>
          <a:r>
            <a:rPr lang="da-DK" b="1" dirty="0" smtClean="0"/>
            <a:t>fjender</a:t>
          </a:r>
          <a:endParaRPr lang="da-DK" b="1" dirty="0"/>
        </a:p>
      </dgm:t>
    </dgm:pt>
    <dgm:pt modelId="{4D9D0C94-12E4-41CA-87DB-D6CC0DFD2B53}" type="parTrans" cxnId="{4EC50CA2-5F7F-4FFE-98F2-C55BA259656B}">
      <dgm:prSet/>
      <dgm:spPr/>
      <dgm:t>
        <a:bodyPr/>
        <a:lstStyle/>
        <a:p>
          <a:endParaRPr lang="da-DK"/>
        </a:p>
      </dgm:t>
    </dgm:pt>
    <dgm:pt modelId="{151989C2-FDA9-4911-A1CA-9E88742FACDB}" type="sibTrans" cxnId="{4EC50CA2-5F7F-4FFE-98F2-C55BA259656B}">
      <dgm:prSet/>
      <dgm:spPr/>
      <dgm:t>
        <a:bodyPr/>
        <a:lstStyle/>
        <a:p>
          <a:endParaRPr lang="da-DK"/>
        </a:p>
      </dgm:t>
    </dgm:pt>
    <dgm:pt modelId="{3F1FEC6C-CD67-488F-9CE0-33650BF140AF}">
      <dgm:prSet phldrT="[Tekst]"/>
      <dgm:spPr/>
      <dgm:t>
        <a:bodyPr/>
        <a:lstStyle/>
        <a:p>
          <a:r>
            <a:rPr lang="da-DK" dirty="0" smtClean="0"/>
            <a:t>ISKÆMI</a:t>
          </a:r>
          <a:endParaRPr lang="da-DK" dirty="0"/>
        </a:p>
      </dgm:t>
    </dgm:pt>
    <dgm:pt modelId="{2C45D8D6-686C-4A08-86A4-7EF8ABB8BF23}" type="parTrans" cxnId="{AF2778FC-CCB7-44E1-80B7-E90DC89ADD2F}">
      <dgm:prSet/>
      <dgm:spPr/>
      <dgm:t>
        <a:bodyPr/>
        <a:lstStyle/>
        <a:p>
          <a:endParaRPr lang="da-DK"/>
        </a:p>
      </dgm:t>
    </dgm:pt>
    <dgm:pt modelId="{440A2013-D18B-46FB-95CA-6A1B0C6B153D}" type="sibTrans" cxnId="{AF2778FC-CCB7-44E1-80B7-E90DC89ADD2F}">
      <dgm:prSet/>
      <dgm:spPr/>
      <dgm:t>
        <a:bodyPr/>
        <a:lstStyle/>
        <a:p>
          <a:endParaRPr lang="da-DK"/>
        </a:p>
      </dgm:t>
    </dgm:pt>
    <dgm:pt modelId="{BE20E627-7322-47F4-92A8-D743858A2219}">
      <dgm:prSet phldrT="[Tekst]"/>
      <dgm:spPr/>
      <dgm:t>
        <a:bodyPr/>
        <a:lstStyle/>
        <a:p>
          <a:r>
            <a:rPr lang="da-DK" dirty="0" smtClean="0"/>
            <a:t>INFEKTION</a:t>
          </a:r>
          <a:endParaRPr lang="da-DK" dirty="0"/>
        </a:p>
      </dgm:t>
    </dgm:pt>
    <dgm:pt modelId="{48CB113A-15B9-4DDB-B493-2B73D672F374}" type="parTrans" cxnId="{33D69684-C159-46AC-9954-76BF613C10C4}">
      <dgm:prSet/>
      <dgm:spPr/>
      <dgm:t>
        <a:bodyPr/>
        <a:lstStyle/>
        <a:p>
          <a:endParaRPr lang="da-DK"/>
        </a:p>
      </dgm:t>
    </dgm:pt>
    <dgm:pt modelId="{56E37A4C-4385-4566-83F1-B3AF87504F8F}" type="sibTrans" cxnId="{33D69684-C159-46AC-9954-76BF613C10C4}">
      <dgm:prSet/>
      <dgm:spPr/>
      <dgm:t>
        <a:bodyPr/>
        <a:lstStyle/>
        <a:p>
          <a:endParaRPr lang="da-DK"/>
        </a:p>
      </dgm:t>
    </dgm:pt>
    <dgm:pt modelId="{4ADEB310-0805-4511-B954-CF7C0ED7D35D}">
      <dgm:prSet phldrT="[Tekst]"/>
      <dgm:spPr/>
      <dgm:t>
        <a:bodyPr/>
        <a:lstStyle/>
        <a:p>
          <a:r>
            <a:rPr lang="da-DK" dirty="0" smtClean="0"/>
            <a:t>ØDEM</a:t>
          </a:r>
          <a:endParaRPr lang="da-DK" dirty="0"/>
        </a:p>
      </dgm:t>
    </dgm:pt>
    <dgm:pt modelId="{26CC806B-5741-40E7-8570-4E48B228D7D4}" type="parTrans" cxnId="{3A0ED086-5E61-4852-AD11-384102B2A7BB}">
      <dgm:prSet/>
      <dgm:spPr/>
      <dgm:t>
        <a:bodyPr/>
        <a:lstStyle/>
        <a:p>
          <a:endParaRPr lang="da-DK"/>
        </a:p>
      </dgm:t>
    </dgm:pt>
    <dgm:pt modelId="{448755E4-3592-42C8-9DDC-3EB629D88A0B}" type="sibTrans" cxnId="{3A0ED086-5E61-4852-AD11-384102B2A7BB}">
      <dgm:prSet/>
      <dgm:spPr/>
      <dgm:t>
        <a:bodyPr/>
        <a:lstStyle/>
        <a:p>
          <a:endParaRPr lang="da-DK"/>
        </a:p>
      </dgm:t>
    </dgm:pt>
    <dgm:pt modelId="{5CD9A9D4-FEA5-45EE-8F45-B52D3EA8B372}">
      <dgm:prSet phldrT="[Tekst]"/>
      <dgm:spPr/>
      <dgm:t>
        <a:bodyPr/>
        <a:lstStyle/>
        <a:p>
          <a:r>
            <a:rPr lang="da-DK" dirty="0" smtClean="0"/>
            <a:t>TRYK</a:t>
          </a:r>
          <a:endParaRPr lang="da-DK" dirty="0"/>
        </a:p>
      </dgm:t>
    </dgm:pt>
    <dgm:pt modelId="{2284E058-7437-47DB-93C5-7984E490F9D8}" type="parTrans" cxnId="{D5391113-2FC8-4CEC-95FC-65FF76BE3F34}">
      <dgm:prSet/>
      <dgm:spPr/>
      <dgm:t>
        <a:bodyPr/>
        <a:lstStyle/>
        <a:p>
          <a:endParaRPr lang="da-DK"/>
        </a:p>
      </dgm:t>
    </dgm:pt>
    <dgm:pt modelId="{FE6D0260-9998-4A2D-8DC1-66969BA2DBB7}" type="sibTrans" cxnId="{D5391113-2FC8-4CEC-95FC-65FF76BE3F34}">
      <dgm:prSet/>
      <dgm:spPr/>
      <dgm:t>
        <a:bodyPr/>
        <a:lstStyle/>
        <a:p>
          <a:endParaRPr lang="da-DK"/>
        </a:p>
      </dgm:t>
    </dgm:pt>
    <dgm:pt modelId="{4AD3A2D6-AD97-4700-A603-2CB86C90B091}" type="pres">
      <dgm:prSet presAssocID="{DC26257C-E961-4D91-A70D-4E0C61BE73E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9E6BA07F-4A97-4F14-A40A-712508E5AAA5}" type="pres">
      <dgm:prSet presAssocID="{DC26257C-E961-4D91-A70D-4E0C61BE73EE}" presName="matrix" presStyleCnt="0"/>
      <dgm:spPr/>
    </dgm:pt>
    <dgm:pt modelId="{4537F49D-64AA-4000-B7DD-BB6A73B645A9}" type="pres">
      <dgm:prSet presAssocID="{DC26257C-E961-4D91-A70D-4E0C61BE73EE}" presName="tile1" presStyleLbl="node1" presStyleIdx="0" presStyleCnt="4"/>
      <dgm:spPr/>
      <dgm:t>
        <a:bodyPr/>
        <a:lstStyle/>
        <a:p>
          <a:endParaRPr lang="da-DK"/>
        </a:p>
      </dgm:t>
    </dgm:pt>
    <dgm:pt modelId="{95C6CDBB-7175-4DA9-9141-778717223D24}" type="pres">
      <dgm:prSet presAssocID="{DC26257C-E961-4D91-A70D-4E0C61BE73E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E90412C3-CB47-4690-84E6-3525B7E79BFA}" type="pres">
      <dgm:prSet presAssocID="{DC26257C-E961-4D91-A70D-4E0C61BE73EE}" presName="tile2" presStyleLbl="node1" presStyleIdx="1" presStyleCnt="4"/>
      <dgm:spPr/>
      <dgm:t>
        <a:bodyPr/>
        <a:lstStyle/>
        <a:p>
          <a:endParaRPr lang="da-DK"/>
        </a:p>
      </dgm:t>
    </dgm:pt>
    <dgm:pt modelId="{D27C4EA0-9023-4CDD-A89D-3A763B082132}" type="pres">
      <dgm:prSet presAssocID="{DC26257C-E961-4D91-A70D-4E0C61BE73E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62A8917-ADBA-4358-925D-54088509FBD6}" type="pres">
      <dgm:prSet presAssocID="{DC26257C-E961-4D91-A70D-4E0C61BE73EE}" presName="tile3" presStyleLbl="node1" presStyleIdx="2" presStyleCnt="4"/>
      <dgm:spPr/>
      <dgm:t>
        <a:bodyPr/>
        <a:lstStyle/>
        <a:p>
          <a:endParaRPr lang="da-DK"/>
        </a:p>
      </dgm:t>
    </dgm:pt>
    <dgm:pt modelId="{497F193F-A202-48D1-9218-8B52E7523FC6}" type="pres">
      <dgm:prSet presAssocID="{DC26257C-E961-4D91-A70D-4E0C61BE73E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E33BA51-6C78-4C4F-A6BA-130620DC8181}" type="pres">
      <dgm:prSet presAssocID="{DC26257C-E961-4D91-A70D-4E0C61BE73EE}" presName="tile4" presStyleLbl="node1" presStyleIdx="3" presStyleCnt="4"/>
      <dgm:spPr/>
      <dgm:t>
        <a:bodyPr/>
        <a:lstStyle/>
        <a:p>
          <a:endParaRPr lang="da-DK"/>
        </a:p>
      </dgm:t>
    </dgm:pt>
    <dgm:pt modelId="{6196F499-AC3B-447E-A1D8-8C59B41D6B1E}" type="pres">
      <dgm:prSet presAssocID="{DC26257C-E961-4D91-A70D-4E0C61BE73E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D0EDF78-EB5B-495E-A0C0-CC2E0EB78C67}" type="pres">
      <dgm:prSet presAssocID="{DC26257C-E961-4D91-A70D-4E0C61BE73EE}" presName="centerTile" presStyleLbl="fgShp" presStyleIdx="0" presStyleCnt="1" custScaleX="120312" custScaleY="165937">
        <dgm:presLayoutVars>
          <dgm:chMax val="0"/>
          <dgm:chPref val="0"/>
        </dgm:presLayoutVars>
      </dgm:prSet>
      <dgm:spPr/>
      <dgm:t>
        <a:bodyPr/>
        <a:lstStyle/>
        <a:p>
          <a:endParaRPr lang="da-DK"/>
        </a:p>
      </dgm:t>
    </dgm:pt>
  </dgm:ptLst>
  <dgm:cxnLst>
    <dgm:cxn modelId="{4EC50CA2-5F7F-4FFE-98F2-C55BA259656B}" srcId="{DC26257C-E961-4D91-A70D-4E0C61BE73EE}" destId="{EF0709AA-FBAF-450B-9094-B97CC423515A}" srcOrd="0" destOrd="0" parTransId="{4D9D0C94-12E4-41CA-87DB-D6CC0DFD2B53}" sibTransId="{151989C2-FDA9-4911-A1CA-9E88742FACDB}"/>
    <dgm:cxn modelId="{8AF80F8F-C77A-4AD9-87BA-B127EE780D10}" type="presOf" srcId="{4ADEB310-0805-4511-B954-CF7C0ED7D35D}" destId="{962A8917-ADBA-4358-925D-54088509FBD6}" srcOrd="0" destOrd="0" presId="urn:microsoft.com/office/officeart/2005/8/layout/matrix1"/>
    <dgm:cxn modelId="{1D169438-7D03-486A-BC7B-D6C0C4BB1B09}" type="presOf" srcId="{DC26257C-E961-4D91-A70D-4E0C61BE73EE}" destId="{4AD3A2D6-AD97-4700-A603-2CB86C90B091}" srcOrd="0" destOrd="0" presId="urn:microsoft.com/office/officeart/2005/8/layout/matrix1"/>
    <dgm:cxn modelId="{6EFB2529-9A65-40B3-B527-65562A86917E}" type="presOf" srcId="{5CD9A9D4-FEA5-45EE-8F45-B52D3EA8B372}" destId="{6196F499-AC3B-447E-A1D8-8C59B41D6B1E}" srcOrd="1" destOrd="0" presId="urn:microsoft.com/office/officeart/2005/8/layout/matrix1"/>
    <dgm:cxn modelId="{3A1C5C44-3B95-4A61-9BEE-0BC30DBC7608}" type="presOf" srcId="{3F1FEC6C-CD67-488F-9CE0-33650BF140AF}" destId="{4537F49D-64AA-4000-B7DD-BB6A73B645A9}" srcOrd="0" destOrd="0" presId="urn:microsoft.com/office/officeart/2005/8/layout/matrix1"/>
    <dgm:cxn modelId="{D378F1C2-08FA-48DE-A7CB-089119E29BF2}" type="presOf" srcId="{BE20E627-7322-47F4-92A8-D743858A2219}" destId="{E90412C3-CB47-4690-84E6-3525B7E79BFA}" srcOrd="0" destOrd="0" presId="urn:microsoft.com/office/officeart/2005/8/layout/matrix1"/>
    <dgm:cxn modelId="{19C4FE15-9457-4456-9786-53DD715E3F01}" type="presOf" srcId="{4ADEB310-0805-4511-B954-CF7C0ED7D35D}" destId="{497F193F-A202-48D1-9218-8B52E7523FC6}" srcOrd="1" destOrd="0" presId="urn:microsoft.com/office/officeart/2005/8/layout/matrix1"/>
    <dgm:cxn modelId="{D5391113-2FC8-4CEC-95FC-65FF76BE3F34}" srcId="{EF0709AA-FBAF-450B-9094-B97CC423515A}" destId="{5CD9A9D4-FEA5-45EE-8F45-B52D3EA8B372}" srcOrd="3" destOrd="0" parTransId="{2284E058-7437-47DB-93C5-7984E490F9D8}" sibTransId="{FE6D0260-9998-4A2D-8DC1-66969BA2DBB7}"/>
    <dgm:cxn modelId="{AF2778FC-CCB7-44E1-80B7-E90DC89ADD2F}" srcId="{EF0709AA-FBAF-450B-9094-B97CC423515A}" destId="{3F1FEC6C-CD67-488F-9CE0-33650BF140AF}" srcOrd="0" destOrd="0" parTransId="{2C45D8D6-686C-4A08-86A4-7EF8ABB8BF23}" sibTransId="{440A2013-D18B-46FB-95CA-6A1B0C6B153D}"/>
    <dgm:cxn modelId="{565D447D-7266-4A67-81DF-0C04101ADB6A}" type="presOf" srcId="{5CD9A9D4-FEA5-45EE-8F45-B52D3EA8B372}" destId="{3E33BA51-6C78-4C4F-A6BA-130620DC8181}" srcOrd="0" destOrd="0" presId="urn:microsoft.com/office/officeart/2005/8/layout/matrix1"/>
    <dgm:cxn modelId="{C3152266-4408-447B-9D68-70501A808A6E}" type="presOf" srcId="{BE20E627-7322-47F4-92A8-D743858A2219}" destId="{D27C4EA0-9023-4CDD-A89D-3A763B082132}" srcOrd="1" destOrd="0" presId="urn:microsoft.com/office/officeart/2005/8/layout/matrix1"/>
    <dgm:cxn modelId="{33D69684-C159-46AC-9954-76BF613C10C4}" srcId="{EF0709AA-FBAF-450B-9094-B97CC423515A}" destId="{BE20E627-7322-47F4-92A8-D743858A2219}" srcOrd="1" destOrd="0" parTransId="{48CB113A-15B9-4DDB-B493-2B73D672F374}" sibTransId="{56E37A4C-4385-4566-83F1-B3AF87504F8F}"/>
    <dgm:cxn modelId="{12FA0403-8D53-48A3-BF7F-33AC5C30EE05}" type="presOf" srcId="{EF0709AA-FBAF-450B-9094-B97CC423515A}" destId="{8D0EDF78-EB5B-495E-A0C0-CC2E0EB78C67}" srcOrd="0" destOrd="0" presId="urn:microsoft.com/office/officeart/2005/8/layout/matrix1"/>
    <dgm:cxn modelId="{3A0ED086-5E61-4852-AD11-384102B2A7BB}" srcId="{EF0709AA-FBAF-450B-9094-B97CC423515A}" destId="{4ADEB310-0805-4511-B954-CF7C0ED7D35D}" srcOrd="2" destOrd="0" parTransId="{26CC806B-5741-40E7-8570-4E48B228D7D4}" sibTransId="{448755E4-3592-42C8-9DDC-3EB629D88A0B}"/>
    <dgm:cxn modelId="{EA55C246-2AD0-4B68-9D5B-DF9C4CF01ACF}" type="presOf" srcId="{3F1FEC6C-CD67-488F-9CE0-33650BF140AF}" destId="{95C6CDBB-7175-4DA9-9141-778717223D24}" srcOrd="1" destOrd="0" presId="urn:microsoft.com/office/officeart/2005/8/layout/matrix1"/>
    <dgm:cxn modelId="{7EA48770-0470-41BF-8397-2F4A16ECC247}" type="presParOf" srcId="{4AD3A2D6-AD97-4700-A603-2CB86C90B091}" destId="{9E6BA07F-4A97-4F14-A40A-712508E5AAA5}" srcOrd="0" destOrd="0" presId="urn:microsoft.com/office/officeart/2005/8/layout/matrix1"/>
    <dgm:cxn modelId="{C4C2D097-6AA6-42D7-9F2A-F83F98AF366B}" type="presParOf" srcId="{9E6BA07F-4A97-4F14-A40A-712508E5AAA5}" destId="{4537F49D-64AA-4000-B7DD-BB6A73B645A9}" srcOrd="0" destOrd="0" presId="urn:microsoft.com/office/officeart/2005/8/layout/matrix1"/>
    <dgm:cxn modelId="{2A87B427-2A21-4AEA-95A6-E95F8B8FFCB6}" type="presParOf" srcId="{9E6BA07F-4A97-4F14-A40A-712508E5AAA5}" destId="{95C6CDBB-7175-4DA9-9141-778717223D24}" srcOrd="1" destOrd="0" presId="urn:microsoft.com/office/officeart/2005/8/layout/matrix1"/>
    <dgm:cxn modelId="{3634957E-9F60-4603-983B-399E83477F41}" type="presParOf" srcId="{9E6BA07F-4A97-4F14-A40A-712508E5AAA5}" destId="{E90412C3-CB47-4690-84E6-3525B7E79BFA}" srcOrd="2" destOrd="0" presId="urn:microsoft.com/office/officeart/2005/8/layout/matrix1"/>
    <dgm:cxn modelId="{A6EE50DA-64F8-4BAB-97C7-F1110D94F50A}" type="presParOf" srcId="{9E6BA07F-4A97-4F14-A40A-712508E5AAA5}" destId="{D27C4EA0-9023-4CDD-A89D-3A763B082132}" srcOrd="3" destOrd="0" presId="urn:microsoft.com/office/officeart/2005/8/layout/matrix1"/>
    <dgm:cxn modelId="{36FF8002-5D38-4D3E-A0AD-8FA379024903}" type="presParOf" srcId="{9E6BA07F-4A97-4F14-A40A-712508E5AAA5}" destId="{962A8917-ADBA-4358-925D-54088509FBD6}" srcOrd="4" destOrd="0" presId="urn:microsoft.com/office/officeart/2005/8/layout/matrix1"/>
    <dgm:cxn modelId="{1BB6DFDE-2EC9-4F98-B390-8EA0FBC97A6F}" type="presParOf" srcId="{9E6BA07F-4A97-4F14-A40A-712508E5AAA5}" destId="{497F193F-A202-48D1-9218-8B52E7523FC6}" srcOrd="5" destOrd="0" presId="urn:microsoft.com/office/officeart/2005/8/layout/matrix1"/>
    <dgm:cxn modelId="{EF48FF20-33AA-49BE-8F35-392A5AA33874}" type="presParOf" srcId="{9E6BA07F-4A97-4F14-A40A-712508E5AAA5}" destId="{3E33BA51-6C78-4C4F-A6BA-130620DC8181}" srcOrd="6" destOrd="0" presId="urn:microsoft.com/office/officeart/2005/8/layout/matrix1"/>
    <dgm:cxn modelId="{17B46757-CD2D-4190-83F1-57271430D6DD}" type="presParOf" srcId="{9E6BA07F-4A97-4F14-A40A-712508E5AAA5}" destId="{6196F499-AC3B-447E-A1D8-8C59B41D6B1E}" srcOrd="7" destOrd="0" presId="urn:microsoft.com/office/officeart/2005/8/layout/matrix1"/>
    <dgm:cxn modelId="{C2CEB51D-EA46-40D5-B41F-40C626873705}" type="presParOf" srcId="{4AD3A2D6-AD97-4700-A603-2CB86C90B091}" destId="{8D0EDF78-EB5B-495E-A0C0-CC2E0EB78C6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37F49D-64AA-4000-B7DD-BB6A73B645A9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700" kern="1200" dirty="0" smtClean="0"/>
            <a:t>ISKÆMI</a:t>
          </a:r>
          <a:endParaRPr lang="da-DK" sz="2700" kern="1200" dirty="0"/>
        </a:p>
      </dsp:txBody>
      <dsp:txXfrm rot="5400000">
        <a:off x="0" y="0"/>
        <a:ext cx="3048000" cy="1524000"/>
      </dsp:txXfrm>
    </dsp:sp>
    <dsp:sp modelId="{E90412C3-CB47-4690-84E6-3525B7E79BFA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700" kern="1200" dirty="0" smtClean="0"/>
            <a:t>INFEKTION</a:t>
          </a:r>
          <a:endParaRPr lang="da-DK" sz="2700" kern="1200" dirty="0"/>
        </a:p>
      </dsp:txBody>
      <dsp:txXfrm>
        <a:off x="3048000" y="0"/>
        <a:ext cx="3048000" cy="1524000"/>
      </dsp:txXfrm>
    </dsp:sp>
    <dsp:sp modelId="{962A8917-ADBA-4358-925D-54088509FBD6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700" kern="1200" dirty="0" smtClean="0"/>
            <a:t>ØDEM</a:t>
          </a:r>
          <a:endParaRPr lang="da-DK" sz="2700" kern="1200" dirty="0"/>
        </a:p>
      </dsp:txBody>
      <dsp:txXfrm rot="10800000">
        <a:off x="0" y="2539999"/>
        <a:ext cx="3048000" cy="1524000"/>
      </dsp:txXfrm>
    </dsp:sp>
    <dsp:sp modelId="{3E33BA51-6C78-4C4F-A6BA-130620DC8181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700" kern="1200" dirty="0" smtClean="0"/>
            <a:t>TRYK</a:t>
          </a:r>
          <a:endParaRPr lang="da-DK" sz="2700" kern="1200" dirty="0"/>
        </a:p>
      </dsp:txBody>
      <dsp:txXfrm rot="-5400000">
        <a:off x="3048000" y="2539999"/>
        <a:ext cx="3048000" cy="1524000"/>
      </dsp:txXfrm>
    </dsp:sp>
    <dsp:sp modelId="{8D0EDF78-EB5B-495E-A0C0-CC2E0EB78C67}">
      <dsp:nvSpPr>
        <dsp:cNvPr id="0" name=""/>
        <dsp:cNvSpPr/>
      </dsp:nvSpPr>
      <dsp:spPr>
        <a:xfrm>
          <a:off x="1947867" y="1189040"/>
          <a:ext cx="2200265" cy="1685919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700" b="1" kern="1200" dirty="0" smtClean="0"/>
            <a:t>Sårhelingens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700" b="1" kern="1200" dirty="0" smtClean="0"/>
            <a:t>fjender</a:t>
          </a:r>
          <a:endParaRPr lang="da-DK" sz="2700" b="1" kern="1200" dirty="0"/>
        </a:p>
      </dsp:txBody>
      <dsp:txXfrm>
        <a:off x="2030167" y="1271340"/>
        <a:ext cx="2035665" cy="15213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37F49D-64AA-4000-B7DD-BB6A73B645A9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700" kern="1200" dirty="0" smtClean="0"/>
            <a:t>ISKÆMI</a:t>
          </a:r>
          <a:endParaRPr lang="da-DK" sz="2700" kern="1200" dirty="0"/>
        </a:p>
      </dsp:txBody>
      <dsp:txXfrm rot="5400000">
        <a:off x="0" y="0"/>
        <a:ext cx="3048000" cy="1524000"/>
      </dsp:txXfrm>
    </dsp:sp>
    <dsp:sp modelId="{E90412C3-CB47-4690-84E6-3525B7E79BFA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700" kern="1200" dirty="0" smtClean="0"/>
            <a:t>INFEKTION</a:t>
          </a:r>
          <a:endParaRPr lang="da-DK" sz="2700" kern="1200" dirty="0"/>
        </a:p>
      </dsp:txBody>
      <dsp:txXfrm>
        <a:off x="3048000" y="0"/>
        <a:ext cx="3048000" cy="1524000"/>
      </dsp:txXfrm>
    </dsp:sp>
    <dsp:sp modelId="{962A8917-ADBA-4358-925D-54088509FBD6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700" kern="1200" dirty="0" smtClean="0"/>
            <a:t>ØDEM</a:t>
          </a:r>
          <a:endParaRPr lang="da-DK" sz="2700" kern="1200" dirty="0"/>
        </a:p>
      </dsp:txBody>
      <dsp:txXfrm rot="10800000">
        <a:off x="0" y="2539999"/>
        <a:ext cx="3048000" cy="1524000"/>
      </dsp:txXfrm>
    </dsp:sp>
    <dsp:sp modelId="{3E33BA51-6C78-4C4F-A6BA-130620DC8181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700" kern="1200" dirty="0" smtClean="0"/>
            <a:t>TRYK</a:t>
          </a:r>
          <a:endParaRPr lang="da-DK" sz="2700" kern="1200" dirty="0"/>
        </a:p>
      </dsp:txBody>
      <dsp:txXfrm rot="-5400000">
        <a:off x="3048000" y="2539999"/>
        <a:ext cx="3048000" cy="1524000"/>
      </dsp:txXfrm>
    </dsp:sp>
    <dsp:sp modelId="{8D0EDF78-EB5B-495E-A0C0-CC2E0EB78C67}">
      <dsp:nvSpPr>
        <dsp:cNvPr id="0" name=""/>
        <dsp:cNvSpPr/>
      </dsp:nvSpPr>
      <dsp:spPr>
        <a:xfrm>
          <a:off x="1947867" y="1189040"/>
          <a:ext cx="2200265" cy="1685919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700" b="1" kern="1200" dirty="0" smtClean="0"/>
            <a:t>Sårhelingens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700" b="1" kern="1200" dirty="0" smtClean="0"/>
            <a:t>fjender</a:t>
          </a:r>
          <a:endParaRPr lang="da-DK" sz="2700" b="1" kern="1200" dirty="0"/>
        </a:p>
      </dsp:txBody>
      <dsp:txXfrm>
        <a:off x="2030167" y="1271340"/>
        <a:ext cx="2035665" cy="15213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FDAAD-B1C7-4F12-B620-90FC76B049DB}" type="datetimeFigureOut">
              <a:rPr lang="da-DK" smtClean="0"/>
              <a:t>30-09-2019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B7324-9DB5-4D42-85EB-BE351C4230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4220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da-DK" sz="2000" b="0" strike="noStrike" spc="-1">
              <a:latin typeface="Arial"/>
            </a:endParaRPr>
          </a:p>
        </p:txBody>
      </p:sp>
      <p:sp>
        <p:nvSpPr>
          <p:cNvPr id="300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C9FA30CB-FC0A-4274-B418-89307AD50BCE}" type="slidenum">
              <a:rPr lang="da-DK" sz="1200" b="0" strike="noStrike" spc="-1">
                <a:solidFill>
                  <a:srgbClr val="000000"/>
                </a:solidFill>
                <a:latin typeface="Arial"/>
              </a:rPr>
              <a:t>4</a:t>
            </a:fld>
            <a:endParaRPr lang="da-DK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4311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449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FF5E-8D70-4EB7-BCB7-C1BE0CACB92C}" type="datetimeFigureOut">
              <a:rPr lang="da-DK" smtClean="0"/>
              <a:t>30-09-2019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DD67-67FF-456B-AF6D-AA4E10826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9453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FF5E-8D70-4EB7-BCB7-C1BE0CACB92C}" type="datetimeFigureOut">
              <a:rPr lang="da-DK" smtClean="0"/>
              <a:t>30-09-2019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DD67-67FF-456B-AF6D-AA4E10826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384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FF5E-8D70-4EB7-BCB7-C1BE0CACB92C}" type="datetimeFigureOut">
              <a:rPr lang="da-DK" smtClean="0"/>
              <a:t>30-09-2019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DD67-67FF-456B-AF6D-AA4E10826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934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FF5E-8D70-4EB7-BCB7-C1BE0CACB92C}" type="datetimeFigureOut">
              <a:rPr lang="da-DK" smtClean="0"/>
              <a:t>30-09-2019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DD67-67FF-456B-AF6D-AA4E10826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551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FF5E-8D70-4EB7-BCB7-C1BE0CACB92C}" type="datetimeFigureOut">
              <a:rPr lang="da-DK" smtClean="0"/>
              <a:t>30-09-2019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DD67-67FF-456B-AF6D-AA4E10826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723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FF5E-8D70-4EB7-BCB7-C1BE0CACB92C}" type="datetimeFigureOut">
              <a:rPr lang="da-DK" smtClean="0"/>
              <a:t>30-09-2019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DD67-67FF-456B-AF6D-AA4E10826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213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FF5E-8D70-4EB7-BCB7-C1BE0CACB92C}" type="datetimeFigureOut">
              <a:rPr lang="da-DK" smtClean="0"/>
              <a:t>30-09-2019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DD67-67FF-456B-AF6D-AA4E10826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6196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FF5E-8D70-4EB7-BCB7-C1BE0CACB92C}" type="datetimeFigureOut">
              <a:rPr lang="da-DK" smtClean="0"/>
              <a:t>30-09-2019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DD67-67FF-456B-AF6D-AA4E10826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741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FF5E-8D70-4EB7-BCB7-C1BE0CACB92C}" type="datetimeFigureOut">
              <a:rPr lang="da-DK" smtClean="0"/>
              <a:t>30-09-2019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DD67-67FF-456B-AF6D-AA4E10826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3829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FF5E-8D70-4EB7-BCB7-C1BE0CACB92C}" type="datetimeFigureOut">
              <a:rPr lang="da-DK" smtClean="0"/>
              <a:t>30-09-2019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DD67-67FF-456B-AF6D-AA4E10826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6862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FF5E-8D70-4EB7-BCB7-C1BE0CACB92C}" type="datetimeFigureOut">
              <a:rPr lang="da-DK" smtClean="0"/>
              <a:t>30-09-2019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DD67-67FF-456B-AF6D-AA4E10826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5851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DFF5E-8D70-4EB7-BCB7-C1BE0CACB92C}" type="datetimeFigureOut">
              <a:rPr lang="da-DK" smtClean="0"/>
              <a:t>30-09-2019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ADD67-67FF-456B-AF6D-AA4E108266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728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hospitalsenhedmidt.dk/afdelinger/karkirurgisk+afdeling/s%C3%A5rcenter/sundhedsfagligt/faglig+information/s%C3%A5rhelingsfaser/maturationsfasen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22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hospitalsenhedmidt.dk/afdelinger/karkirurgisk+afdeling/s%C3%A5rcenter/sundhedsfagligt/faglig+information/s%C3%A5rhelingsfaser#1022_5573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hospitalsenhedmidt.dk/afdelinger/karkirurgisk+afdeling/s%C3%A5rcenter/sundhedsfagligt/faglig+information/s%C3%A5rhelingsfaser#1022_5573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hospitalsenhedmidt.dk/afdelinger/karkirurgisk+afdeling/s%C3%A5rcenter/sundhedsfagligt/faglig+information/s%C3%A5rhelingsfaser#1022_5573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 err="1"/>
              <a:t>LeucoPatch</a:t>
            </a:r>
            <a:r>
              <a:rPr lang="da-DK" b="1" dirty="0"/>
              <a:t>®, det “levende plaster” kun til diabetiske </a:t>
            </a:r>
            <a:r>
              <a:rPr lang="da-DK" b="1" dirty="0" err="1"/>
              <a:t>fodsår</a:t>
            </a:r>
            <a:r>
              <a:rPr lang="da-DK" b="1" dirty="0"/>
              <a:t>??</a:t>
            </a:r>
            <a:br>
              <a:rPr lang="da-DK" b="1" dirty="0"/>
            </a:br>
            <a:r>
              <a:rPr lang="da-DK" b="1" dirty="0"/>
              <a:t>	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193177" y="3556000"/>
            <a:ext cx="3805646" cy="1655762"/>
          </a:xfrm>
        </p:spPr>
        <p:txBody>
          <a:bodyPr/>
          <a:lstStyle/>
          <a:p>
            <a:r>
              <a:rPr lang="da-DK" b="1" dirty="0" smtClean="0"/>
              <a:t>Annette Høgh</a:t>
            </a:r>
          </a:p>
          <a:p>
            <a:r>
              <a:rPr lang="da-DK" b="1" dirty="0" smtClean="0"/>
              <a:t>Karkirurg</a:t>
            </a:r>
            <a:r>
              <a:rPr lang="da-DK" b="1" dirty="0"/>
              <a:t>, </a:t>
            </a:r>
            <a:r>
              <a:rPr lang="da-DK" b="1" dirty="0" err="1"/>
              <a:t>PhD</a:t>
            </a:r>
            <a:r>
              <a:rPr lang="da-DK" b="1" dirty="0"/>
              <a:t> og </a:t>
            </a:r>
            <a:r>
              <a:rPr lang="da-DK" b="1" dirty="0" smtClean="0"/>
              <a:t>Lektor</a:t>
            </a:r>
            <a:endParaRPr lang="da-DK" b="1" dirty="0"/>
          </a:p>
          <a:p>
            <a:r>
              <a:rPr lang="da-DK" b="1" dirty="0" smtClean="0"/>
              <a:t> </a:t>
            </a:r>
            <a:r>
              <a:rPr lang="da-DK" b="1" dirty="0"/>
              <a:t>Sårcenter Viborg </a:t>
            </a:r>
            <a:r>
              <a:rPr lang="da-DK" b="1" dirty="0" smtClean="0"/>
              <a:t>, HEM</a:t>
            </a:r>
            <a:endParaRPr lang="da-DK" b="1" dirty="0"/>
          </a:p>
          <a:p>
            <a:endParaRPr lang="da-DK" dirty="0"/>
          </a:p>
        </p:txBody>
      </p:sp>
      <p:pic>
        <p:nvPicPr>
          <p:cNvPr id="4" name="Picture 4"/>
          <p:cNvPicPr/>
          <p:nvPr/>
        </p:nvPicPr>
        <p:blipFill>
          <a:blip r:embed="rId2"/>
          <a:stretch/>
        </p:blipFill>
        <p:spPr>
          <a:xfrm>
            <a:off x="8751297" y="2180037"/>
            <a:ext cx="2818800" cy="3309120"/>
          </a:xfrm>
          <a:prstGeom prst="rect">
            <a:avLst/>
          </a:prstGeom>
          <a:ln>
            <a:noFill/>
          </a:ln>
        </p:spPr>
      </p:pic>
      <p:pic>
        <p:nvPicPr>
          <p:cNvPr id="6" name="Picture 4"/>
          <p:cNvPicPr/>
          <p:nvPr/>
        </p:nvPicPr>
        <p:blipFill>
          <a:blip r:embed="rId2"/>
          <a:stretch/>
        </p:blipFill>
        <p:spPr>
          <a:xfrm>
            <a:off x="530879" y="2180037"/>
            <a:ext cx="2818800" cy="33091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259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err="1" smtClean="0"/>
              <a:t>Proliferationsfasen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4294967295"/>
          </p:nvPr>
        </p:nvSpPr>
        <p:spPr>
          <a:xfrm>
            <a:off x="2152650" y="2226469"/>
            <a:ext cx="7886700" cy="3263504"/>
          </a:xfrm>
          <a:prstGeom prst="rect">
            <a:avLst/>
          </a:prstGeom>
        </p:spPr>
        <p:txBody>
          <a:bodyPr/>
          <a:lstStyle/>
          <a:p>
            <a:r>
              <a:rPr lang="da-DK" dirty="0" smtClean="0"/>
              <a:t>Frisk rød sårbund</a:t>
            </a:r>
          </a:p>
          <a:p>
            <a:r>
              <a:rPr lang="da-DK" dirty="0" smtClean="0"/>
              <a:t>Lugt og smerter er mindsket</a:t>
            </a:r>
          </a:p>
          <a:p>
            <a:r>
              <a:rPr lang="da-DK" dirty="0" err="1" smtClean="0"/>
              <a:t>Ephitalisering</a:t>
            </a:r>
            <a:r>
              <a:rPr lang="da-DK" dirty="0" smtClean="0"/>
              <a:t> begynder</a:t>
            </a:r>
          </a:p>
          <a:p>
            <a:r>
              <a:rPr lang="da-DK" dirty="0" err="1" smtClean="0"/>
              <a:t>Fibrin</a:t>
            </a:r>
            <a:r>
              <a:rPr lang="da-DK" dirty="0" smtClean="0"/>
              <a:t> mængde aftager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8" r="14270"/>
          <a:stretch>
            <a:fillRect/>
          </a:stretch>
        </p:blipFill>
        <p:spPr bwMode="auto">
          <a:xfrm>
            <a:off x="7393505" y="1299654"/>
            <a:ext cx="2302946" cy="453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60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8" r="14270"/>
          <a:stretch>
            <a:fillRect/>
          </a:stretch>
        </p:blipFill>
        <p:spPr bwMode="auto">
          <a:xfrm>
            <a:off x="7393505" y="1299654"/>
            <a:ext cx="2302946" cy="453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err="1" smtClean="0"/>
              <a:t>Proliferationsfasen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4294967295"/>
          </p:nvPr>
        </p:nvSpPr>
        <p:spPr>
          <a:xfrm>
            <a:off x="2152650" y="2226469"/>
            <a:ext cx="7886700" cy="3263504"/>
          </a:xfrm>
          <a:prstGeom prst="rect">
            <a:avLst/>
          </a:prstGeom>
        </p:spPr>
        <p:txBody>
          <a:bodyPr/>
          <a:lstStyle/>
          <a:p>
            <a:r>
              <a:rPr lang="da-DK" dirty="0" smtClean="0"/>
              <a:t>Frisk rød sårbund</a:t>
            </a:r>
          </a:p>
          <a:p>
            <a:r>
              <a:rPr lang="da-DK" dirty="0" smtClean="0"/>
              <a:t>Lugt og smerter er mindsket</a:t>
            </a:r>
          </a:p>
          <a:p>
            <a:r>
              <a:rPr lang="da-DK" dirty="0" err="1" smtClean="0"/>
              <a:t>Ephitalisering</a:t>
            </a:r>
            <a:r>
              <a:rPr lang="da-DK" dirty="0" smtClean="0"/>
              <a:t> begynder</a:t>
            </a:r>
          </a:p>
          <a:p>
            <a:r>
              <a:rPr lang="da-DK" dirty="0" err="1" smtClean="0"/>
              <a:t>Fibrin</a:t>
            </a:r>
            <a:r>
              <a:rPr lang="da-DK" dirty="0" smtClean="0"/>
              <a:t> mængde aftager</a:t>
            </a:r>
          </a:p>
        </p:txBody>
      </p:sp>
      <p:sp>
        <p:nvSpPr>
          <p:cNvPr id="5" name="Rektangel 4"/>
          <p:cNvSpPr/>
          <p:nvPr/>
        </p:nvSpPr>
        <p:spPr>
          <a:xfrm>
            <a:off x="5139856" y="2704601"/>
            <a:ext cx="5528144" cy="17665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100" b="1" dirty="0"/>
              <a:t>Den naturlige proces skal hjælpes på vej:</a:t>
            </a:r>
          </a:p>
          <a:p>
            <a:pPr algn="ctr"/>
            <a:r>
              <a:rPr lang="da-DK" sz="1350" b="1" dirty="0"/>
              <a:t>Færre forbindingsskift</a:t>
            </a:r>
          </a:p>
          <a:p>
            <a:pPr algn="ctr"/>
            <a:r>
              <a:rPr lang="da-DK" sz="1350" b="1" dirty="0"/>
              <a:t>Ro til heling</a:t>
            </a:r>
          </a:p>
          <a:p>
            <a:pPr algn="ctr"/>
            <a:r>
              <a:rPr lang="da-DK" sz="1350" b="1" dirty="0"/>
              <a:t>Fugtig sårpleje</a:t>
            </a:r>
          </a:p>
          <a:p>
            <a:pPr algn="ctr"/>
            <a:r>
              <a:rPr lang="da-DK" sz="1350" b="1" dirty="0"/>
              <a:t>Hud pleje generelt</a:t>
            </a:r>
          </a:p>
          <a:p>
            <a:pPr algn="ctr"/>
            <a:r>
              <a:rPr lang="da-DK" sz="1350" b="1" dirty="0"/>
              <a:t>Ødem bekæmpelse</a:t>
            </a:r>
          </a:p>
        </p:txBody>
      </p:sp>
    </p:spTree>
    <p:extLst>
      <p:ext uri="{BB962C8B-B14F-4D97-AF65-F5344CB8AC3E}">
        <p14:creationId xmlns:p14="http://schemas.microsoft.com/office/powerpoint/2010/main" val="329008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err="1" smtClean="0"/>
              <a:t>Proliferationsfasen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4294967295"/>
          </p:nvPr>
        </p:nvSpPr>
        <p:spPr>
          <a:xfrm>
            <a:off x="2152650" y="2226469"/>
            <a:ext cx="7886700" cy="3263504"/>
          </a:xfrm>
          <a:prstGeom prst="rect">
            <a:avLst/>
          </a:prstGeom>
        </p:spPr>
        <p:txBody>
          <a:bodyPr/>
          <a:lstStyle/>
          <a:p>
            <a:r>
              <a:rPr lang="da-DK" dirty="0" smtClean="0"/>
              <a:t>Kompression</a:t>
            </a:r>
          </a:p>
          <a:p>
            <a:r>
              <a:rPr lang="da-DK" dirty="0" smtClean="0"/>
              <a:t>Aflastning/</a:t>
            </a:r>
            <a:r>
              <a:rPr lang="da-DK" dirty="0" err="1" smtClean="0"/>
              <a:t>imobilisering</a:t>
            </a:r>
            <a:endParaRPr lang="da-DK" dirty="0" smtClean="0"/>
          </a:p>
          <a:p>
            <a:r>
              <a:rPr lang="da-DK" dirty="0" smtClean="0"/>
              <a:t>Fugtig </a:t>
            </a:r>
            <a:r>
              <a:rPr lang="da-DK" dirty="0" err="1" smtClean="0"/>
              <a:t>sårbehandling</a:t>
            </a:r>
            <a:endParaRPr lang="da-DK" dirty="0" smtClean="0"/>
          </a:p>
          <a:p>
            <a:r>
              <a:rPr lang="da-DK" dirty="0" smtClean="0"/>
              <a:t>Behandle </a:t>
            </a:r>
            <a:r>
              <a:rPr lang="da-DK" dirty="0" err="1" smtClean="0"/>
              <a:t>hypergranulation</a:t>
            </a:r>
            <a:endParaRPr lang="da-DK" dirty="0" smtClean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8" r="14270"/>
          <a:stretch>
            <a:fillRect/>
          </a:stretch>
        </p:blipFill>
        <p:spPr bwMode="auto">
          <a:xfrm>
            <a:off x="7393505" y="1299654"/>
            <a:ext cx="2302946" cy="453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76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0560" y="1095971"/>
            <a:ext cx="7886700" cy="99417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a-DK" altLang="da-DK" b="1" dirty="0" err="1" smtClean="0"/>
              <a:t>Maturationsfasen</a:t>
            </a:r>
            <a:r>
              <a:rPr lang="da-DK" altLang="da-DK" sz="3000" dirty="0"/>
              <a:t/>
            </a:r>
            <a:br>
              <a:rPr lang="da-DK" altLang="da-DK" sz="3000" dirty="0"/>
            </a:br>
            <a:endParaRPr lang="da-DK" altLang="da-DK" sz="30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32723" y="2152133"/>
            <a:ext cx="4486469" cy="1213247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da-DK" altLang="da-DK" sz="11200" dirty="0"/>
              <a:t>Såret er lægt på overfladen</a:t>
            </a:r>
          </a:p>
          <a:p>
            <a:pPr eaLnBrk="1" hangingPunct="1">
              <a:lnSpc>
                <a:spcPct val="80000"/>
              </a:lnSpc>
            </a:pPr>
            <a:endParaRPr lang="da-DK" altLang="da-DK" sz="11200" dirty="0"/>
          </a:p>
          <a:p>
            <a:pPr eaLnBrk="1" hangingPunct="1">
              <a:lnSpc>
                <a:spcPct val="80000"/>
              </a:lnSpc>
            </a:pPr>
            <a:r>
              <a:rPr lang="da-DK" altLang="da-DK" sz="11200" dirty="0"/>
              <a:t>Mængden af celler, blodkar og vand aftager</a:t>
            </a:r>
          </a:p>
          <a:p>
            <a:pPr eaLnBrk="1" hangingPunct="1">
              <a:lnSpc>
                <a:spcPct val="80000"/>
              </a:lnSpc>
            </a:pPr>
            <a:endParaRPr lang="da-DK" altLang="da-DK" sz="11200" dirty="0"/>
          </a:p>
          <a:p>
            <a:pPr eaLnBrk="1" hangingPunct="1">
              <a:lnSpc>
                <a:spcPct val="80000"/>
              </a:lnSpc>
            </a:pPr>
            <a:r>
              <a:rPr lang="da-DK" altLang="da-DK" sz="11200" dirty="0"/>
              <a:t>Vævet tiltager i styrke op til trækstyrke 80% efter 1 - 2 år</a:t>
            </a:r>
            <a:br>
              <a:rPr lang="da-DK" altLang="da-DK" sz="11200" dirty="0"/>
            </a:br>
            <a:r>
              <a:rPr lang="da-DK" altLang="da-DK" sz="11200" dirty="0"/>
              <a:t/>
            </a:r>
            <a:br>
              <a:rPr lang="da-DK" altLang="da-DK" sz="11200" dirty="0"/>
            </a:br>
            <a:r>
              <a:rPr lang="da-DK" altLang="da-DK" sz="11200" dirty="0"/>
              <a:t>. </a:t>
            </a:r>
            <a:br>
              <a:rPr lang="da-DK" altLang="da-DK" sz="11200" dirty="0"/>
            </a:br>
            <a:r>
              <a:rPr lang="da-DK" altLang="da-DK" sz="11200" dirty="0"/>
              <a:t/>
            </a:r>
            <a:br>
              <a:rPr lang="da-DK" altLang="da-DK" sz="11200" dirty="0"/>
            </a:br>
            <a:endParaRPr lang="da-DK" altLang="da-DK" sz="11200" dirty="0"/>
          </a:p>
          <a:p>
            <a:pPr eaLnBrk="1" hangingPunct="1">
              <a:lnSpc>
                <a:spcPct val="80000"/>
              </a:lnSpc>
            </a:pPr>
            <a:r>
              <a:rPr lang="da-DK" altLang="da-DK" sz="1800" dirty="0"/>
              <a:t/>
            </a:r>
            <a:br>
              <a:rPr lang="da-DK" altLang="da-DK" sz="1800" dirty="0"/>
            </a:br>
            <a:r>
              <a:rPr lang="da-DK" altLang="da-DK" sz="1800" dirty="0">
                <a:hlinkClick r:id="rId2"/>
              </a:rPr>
              <a:t> </a:t>
            </a:r>
            <a:r>
              <a:rPr lang="da-DK" altLang="da-DK" sz="1800" dirty="0"/>
              <a:t>   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981950" y="5624513"/>
            <a:ext cx="2057400" cy="2738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8E2D8A5-47E8-48DA-AB61-4D672D184E63}" type="slidenum">
              <a:rPr lang="da-DK" altLang="da-DK" sz="1050"/>
              <a:pPr eaLnBrk="1" hangingPunct="1"/>
              <a:t>13</a:t>
            </a:fld>
            <a:endParaRPr lang="da-DK" altLang="da-DK" sz="1050"/>
          </a:p>
        </p:txBody>
      </p:sp>
      <p:pic>
        <p:nvPicPr>
          <p:cNvPr id="6" name="Pladsholder til indhold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662" y="1593057"/>
            <a:ext cx="4351338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5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299" y="-135612"/>
            <a:ext cx="9011797" cy="671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73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7" y="747712"/>
            <a:ext cx="1063942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2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807" y="79356"/>
            <a:ext cx="4943475" cy="5972175"/>
          </a:xfrm>
          <a:prstGeom prst="rect">
            <a:avLst/>
          </a:prstGeom>
        </p:spPr>
      </p:pic>
      <p:sp>
        <p:nvSpPr>
          <p:cNvPr id="3" name="Oval billedforklaring 2"/>
          <p:cNvSpPr/>
          <p:nvPr/>
        </p:nvSpPr>
        <p:spPr>
          <a:xfrm>
            <a:off x="7942217" y="362298"/>
            <a:ext cx="3531325" cy="1344058"/>
          </a:xfrm>
          <a:prstGeom prst="wedgeEllipseCallout">
            <a:avLst>
              <a:gd name="adj1" fmla="val -85538"/>
              <a:gd name="adj2" fmla="val 344350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b="1" dirty="0" smtClean="0">
                <a:solidFill>
                  <a:schemeClr val="tx1"/>
                </a:solidFill>
              </a:rPr>
              <a:t>50 millioner </a:t>
            </a:r>
            <a:r>
              <a:rPr lang="da-DK" sz="2000" b="1" dirty="0" err="1" smtClean="0">
                <a:solidFill>
                  <a:schemeClr val="tx1"/>
                </a:solidFill>
              </a:rPr>
              <a:t>leucocytter</a:t>
            </a:r>
            <a:r>
              <a:rPr lang="da-DK" sz="2000" b="1" dirty="0" smtClean="0">
                <a:solidFill>
                  <a:schemeClr val="tx1"/>
                </a:solidFill>
              </a:rPr>
              <a:t> bekæmper infektion</a:t>
            </a:r>
            <a:endParaRPr lang="da-DK" sz="2000" b="1" dirty="0">
              <a:solidFill>
                <a:schemeClr val="tx1"/>
              </a:solidFill>
            </a:endParaRPr>
          </a:p>
        </p:txBody>
      </p:sp>
      <p:sp>
        <p:nvSpPr>
          <p:cNvPr id="4" name="Oval billedforklaring 3"/>
          <p:cNvSpPr/>
          <p:nvPr/>
        </p:nvSpPr>
        <p:spPr>
          <a:xfrm>
            <a:off x="-391885" y="3610595"/>
            <a:ext cx="3765462" cy="1344058"/>
          </a:xfrm>
          <a:prstGeom prst="wedgeEllipseCallout">
            <a:avLst>
              <a:gd name="adj1" fmla="val 56509"/>
              <a:gd name="adj2" fmla="val 55697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b="1" dirty="0" smtClean="0">
                <a:solidFill>
                  <a:schemeClr val="tx1"/>
                </a:solidFill>
              </a:rPr>
              <a:t>3 milliarder blodplader udskiller </a:t>
            </a:r>
            <a:r>
              <a:rPr lang="da-DK" sz="2000" b="1" dirty="0" err="1" smtClean="0">
                <a:solidFill>
                  <a:schemeClr val="tx1"/>
                </a:solidFill>
              </a:rPr>
              <a:t>væksfaktorer</a:t>
            </a:r>
            <a:endParaRPr lang="da-DK" sz="2000" b="1" dirty="0">
              <a:solidFill>
                <a:schemeClr val="tx1"/>
              </a:solidFill>
            </a:endParaRPr>
          </a:p>
        </p:txBody>
      </p:sp>
      <p:sp>
        <p:nvSpPr>
          <p:cNvPr id="5" name="Oval billedforklaring 4"/>
          <p:cNvSpPr/>
          <p:nvPr/>
        </p:nvSpPr>
        <p:spPr>
          <a:xfrm>
            <a:off x="385303" y="458092"/>
            <a:ext cx="2941504" cy="1344058"/>
          </a:xfrm>
          <a:prstGeom prst="wedgeEllipseCallout">
            <a:avLst>
              <a:gd name="adj1" fmla="val 103512"/>
              <a:gd name="adj2" fmla="val 211200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b="1" dirty="0" err="1" smtClean="0">
                <a:solidFill>
                  <a:schemeClr val="tx1"/>
                </a:solidFill>
              </a:rPr>
              <a:t>Fibrin</a:t>
            </a:r>
            <a:r>
              <a:rPr lang="da-DK" sz="2000" b="1" dirty="0" smtClean="0">
                <a:solidFill>
                  <a:schemeClr val="tx1"/>
                </a:solidFill>
              </a:rPr>
              <a:t> giver fugt stabilitet og styrke</a:t>
            </a:r>
            <a:endParaRPr lang="da-DK" sz="2000" b="1" dirty="0">
              <a:solidFill>
                <a:schemeClr val="tx1"/>
              </a:solidFill>
            </a:endParaRPr>
          </a:p>
        </p:txBody>
      </p:sp>
      <p:sp>
        <p:nvSpPr>
          <p:cNvPr id="6" name="Oval billedforklaring 5"/>
          <p:cNvSpPr/>
          <p:nvPr/>
        </p:nvSpPr>
        <p:spPr>
          <a:xfrm>
            <a:off x="7641772" y="2429692"/>
            <a:ext cx="5094514" cy="1530768"/>
          </a:xfrm>
          <a:prstGeom prst="wedgeEllipseCallout">
            <a:avLst>
              <a:gd name="adj1" fmla="val -68269"/>
              <a:gd name="adj2" fmla="val 166609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b="1" dirty="0" smtClean="0">
                <a:solidFill>
                  <a:schemeClr val="tx1"/>
                </a:solidFill>
              </a:rPr>
              <a:t>6 </a:t>
            </a:r>
            <a:r>
              <a:rPr lang="da-DK" sz="2000" b="1" dirty="0" err="1" smtClean="0">
                <a:solidFill>
                  <a:schemeClr val="tx1"/>
                </a:solidFill>
              </a:rPr>
              <a:t>mio</a:t>
            </a:r>
            <a:r>
              <a:rPr lang="da-DK" sz="2000" b="1" dirty="0" smtClean="0">
                <a:solidFill>
                  <a:schemeClr val="tx1"/>
                </a:solidFill>
              </a:rPr>
              <a:t>  </a:t>
            </a:r>
            <a:r>
              <a:rPr lang="da-DK" sz="2000" b="1" dirty="0" err="1" smtClean="0">
                <a:solidFill>
                  <a:schemeClr val="tx1"/>
                </a:solidFill>
              </a:rPr>
              <a:t>monocytter</a:t>
            </a:r>
            <a:r>
              <a:rPr lang="da-DK" sz="2000" b="1" dirty="0" smtClean="0">
                <a:solidFill>
                  <a:schemeClr val="tx1"/>
                </a:solidFill>
              </a:rPr>
              <a:t> omdannes til makrofager og kollagen producerende </a:t>
            </a:r>
            <a:r>
              <a:rPr lang="da-DK" sz="2000" b="1" dirty="0" err="1" smtClean="0">
                <a:solidFill>
                  <a:schemeClr val="tx1"/>
                </a:solidFill>
              </a:rPr>
              <a:t>fibrocytter</a:t>
            </a:r>
            <a:endParaRPr lang="da-DK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2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11" y="173355"/>
            <a:ext cx="11305611" cy="6540954"/>
          </a:xfrm>
          <a:prstGeom prst="rect">
            <a:avLst/>
          </a:prstGeom>
        </p:spPr>
      </p:pic>
      <p:sp>
        <p:nvSpPr>
          <p:cNvPr id="3" name="Afrundet rektangel 2"/>
          <p:cNvSpPr/>
          <p:nvPr/>
        </p:nvSpPr>
        <p:spPr>
          <a:xfrm>
            <a:off x="5956663" y="6531429"/>
            <a:ext cx="6021977" cy="7707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297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688" y="277721"/>
            <a:ext cx="4572000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8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54" y="1220801"/>
            <a:ext cx="11412311" cy="5432832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563" y="103961"/>
            <a:ext cx="710565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6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299" y="-135612"/>
            <a:ext cx="9011797" cy="671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8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Leucopatch</a:t>
            </a:r>
            <a:r>
              <a:rPr lang="sv-SE" dirty="0"/>
              <a:t> </a:t>
            </a:r>
            <a:r>
              <a:rPr lang="sv-SE" dirty="0" err="1"/>
              <a:t>treatment</a:t>
            </a:r>
            <a:r>
              <a:rPr lang="sv-SE" dirty="0"/>
              <a:t> </a:t>
            </a:r>
            <a:r>
              <a:rPr lang="sv-SE" dirty="0" err="1"/>
              <a:t>reduces</a:t>
            </a:r>
            <a:r>
              <a:rPr lang="sv-SE" dirty="0"/>
              <a:t> </a:t>
            </a:r>
            <a:r>
              <a:rPr lang="sv-SE" dirty="0" err="1"/>
              <a:t>ulcer</a:t>
            </a:r>
            <a:r>
              <a:rPr lang="sv-SE" dirty="0"/>
              <a:t> area (PP)</a:t>
            </a:r>
          </a:p>
        </p:txBody>
      </p:sp>
      <p:sp>
        <p:nvSpPr>
          <p:cNvPr id="10" name="Tekstboks 9"/>
          <p:cNvSpPr txBox="1"/>
          <p:nvPr/>
        </p:nvSpPr>
        <p:spPr>
          <a:xfrm>
            <a:off x="3773889" y="5577653"/>
            <a:ext cx="495490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Oswald Light" panose="02000303000000000000" pitchFamily="2" charset="0"/>
              </a:rPr>
              <a:t>After 4 to 6 weeks of LeucoPatch treatment a difference in area reduction is seen</a:t>
            </a:r>
          </a:p>
        </p:txBody>
      </p:sp>
      <p:sp>
        <p:nvSpPr>
          <p:cNvPr id="5" name="Pladsholder til sidefod 2">
            <a:extLst>
              <a:ext uri="{FF2B5EF4-FFF2-40B4-BE49-F238E27FC236}">
                <a16:creationId xmlns:a16="http://schemas.microsoft.com/office/drawing/2014/main" xmlns="" id="{93518987-762D-4925-96F0-B58018B25712}"/>
              </a:ext>
            </a:extLst>
          </p:cNvPr>
          <p:cNvSpPr txBox="1">
            <a:spLocks/>
          </p:cNvSpPr>
          <p:nvPr/>
        </p:nvSpPr>
        <p:spPr>
          <a:xfrm>
            <a:off x="3008140" y="6343654"/>
            <a:ext cx="2171700" cy="365125"/>
          </a:xfrm>
          <a:prstGeom prst="rect">
            <a:avLst/>
          </a:prstGeo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>
              <a:solidFill>
                <a:schemeClr val="accent6"/>
              </a:solidFill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xmlns="" id="{F584E09C-2584-47D8-BD07-569D83D78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72573" y="6344481"/>
            <a:ext cx="641321" cy="365125"/>
          </a:xfrm>
        </p:spPr>
        <p:txBody>
          <a:bodyPr/>
          <a:lstStyle/>
          <a:p>
            <a:fld id="{CB5D00BD-A6C4-4487-952B-90C6A38A86DC}" type="slidenum">
              <a:rPr lang="da-DK" smtClean="0"/>
              <a:pPr/>
              <a:t>20</a:t>
            </a:fld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xmlns="" id="{532410C1-4BA9-4CEE-A06A-80F8ACF43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288" y="1463890"/>
            <a:ext cx="5395427" cy="382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95" y="0"/>
            <a:ext cx="6057272" cy="685800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605" y="365125"/>
            <a:ext cx="3318457" cy="61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2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95" y="0"/>
            <a:ext cx="6057272" cy="685800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605" y="365125"/>
            <a:ext cx="3318457" cy="6100989"/>
          </a:xfrm>
          <a:prstGeom prst="rect">
            <a:avLst/>
          </a:prstGeom>
        </p:spPr>
      </p:pic>
      <p:sp>
        <p:nvSpPr>
          <p:cNvPr id="6" name="Eksplosion 2 5"/>
          <p:cNvSpPr/>
          <p:nvPr/>
        </p:nvSpPr>
        <p:spPr>
          <a:xfrm rot="1511764">
            <a:off x="1938052" y="734763"/>
            <a:ext cx="8315895" cy="5013733"/>
          </a:xfrm>
          <a:prstGeom prst="irregularSeal2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4400" b="1" dirty="0" smtClean="0"/>
              <a:t>Ingen bivirkninger!</a:t>
            </a:r>
            <a:endParaRPr lang="da-DK" sz="4400" b="1" dirty="0"/>
          </a:p>
        </p:txBody>
      </p:sp>
    </p:spTree>
    <p:extLst>
      <p:ext uri="{BB962C8B-B14F-4D97-AF65-F5344CB8AC3E}">
        <p14:creationId xmlns:p14="http://schemas.microsoft.com/office/powerpoint/2010/main" val="120288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048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20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43875" y="4370388"/>
            <a:ext cx="200025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8"/>
          <a:srcRect l="16495" r="7408" b="18860"/>
          <a:stretch>
            <a:fillRect/>
          </a:stretch>
        </p:blipFill>
        <p:spPr bwMode="auto">
          <a:xfrm>
            <a:off x="1889125" y="1271589"/>
            <a:ext cx="1931988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590514" y="1331893"/>
            <a:ext cx="1824038" cy="176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25" name="Picture 9" descr="9402f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65326" y="4337050"/>
            <a:ext cx="1782763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0010" y="0"/>
            <a:ext cx="10671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0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ekstboks 3"/>
          <p:cNvSpPr txBox="1"/>
          <p:nvPr/>
        </p:nvSpPr>
        <p:spPr>
          <a:xfrm>
            <a:off x="1366234" y="2101849"/>
            <a:ext cx="3900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b="1" dirty="0" smtClean="0"/>
              <a:t>Kun til DM-fod sår?</a:t>
            </a:r>
            <a:endParaRPr lang="da-DK" sz="3600" b="1" dirty="0"/>
          </a:p>
        </p:txBody>
      </p:sp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9" y="3717033"/>
            <a:ext cx="1749173" cy="2149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14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9" y="68911"/>
            <a:ext cx="5331688" cy="655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boks 3"/>
          <p:cNvSpPr txBox="1"/>
          <p:nvPr/>
        </p:nvSpPr>
        <p:spPr>
          <a:xfrm>
            <a:off x="1366234" y="2101849"/>
            <a:ext cx="3900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b="1" dirty="0" smtClean="0"/>
              <a:t>Kun til DM-fod sår?</a:t>
            </a:r>
            <a:endParaRPr lang="da-DK" sz="3600" b="1" dirty="0"/>
          </a:p>
        </p:txBody>
      </p:sp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9" y="3717033"/>
            <a:ext cx="1749173" cy="2149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26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Billede 4" descr="C:\Users\gregory\AppData\Local\Microsoft\Windows\INetCache\Content.Word\2017.08.24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270" y="3178555"/>
            <a:ext cx="31051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2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640" y="3329747"/>
            <a:ext cx="31051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edadgående pil 1"/>
          <p:cNvSpPr>
            <a:spLocks noChangeArrowheads="1"/>
          </p:cNvSpPr>
          <p:nvPr/>
        </p:nvSpPr>
        <p:spPr bwMode="auto">
          <a:xfrm rot="16200000">
            <a:off x="4586248" y="3789742"/>
            <a:ext cx="2447925" cy="996950"/>
          </a:xfrm>
          <a:prstGeom prst="downArrow">
            <a:avLst>
              <a:gd name="adj1" fmla="val 52093"/>
              <a:gd name="adj2" fmla="val 70669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a-DK" altLang="en-US" b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16" y="374195"/>
            <a:ext cx="11315850" cy="212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63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539" y="285806"/>
            <a:ext cx="5896010" cy="395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812" y="4587806"/>
            <a:ext cx="5200246" cy="166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54" y="285806"/>
            <a:ext cx="21526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75" y="2339159"/>
            <a:ext cx="1998208" cy="185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22" y="4690011"/>
            <a:ext cx="2019582" cy="146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edadgående pil 6"/>
          <p:cNvSpPr>
            <a:spLocks noChangeArrowheads="1"/>
          </p:cNvSpPr>
          <p:nvPr/>
        </p:nvSpPr>
        <p:spPr bwMode="auto">
          <a:xfrm>
            <a:off x="1658332" y="2028671"/>
            <a:ext cx="792694" cy="261504"/>
          </a:xfrm>
          <a:prstGeom prst="downArrow">
            <a:avLst>
              <a:gd name="adj1" fmla="val 52093"/>
              <a:gd name="adj2" fmla="val 70669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a-DK" altLang="en-US" b="1" dirty="0"/>
          </a:p>
        </p:txBody>
      </p:sp>
      <p:sp>
        <p:nvSpPr>
          <p:cNvPr id="8" name="Nedadgående pil 7"/>
          <p:cNvSpPr>
            <a:spLocks noChangeArrowheads="1"/>
          </p:cNvSpPr>
          <p:nvPr/>
        </p:nvSpPr>
        <p:spPr bwMode="auto">
          <a:xfrm>
            <a:off x="1565804" y="4326302"/>
            <a:ext cx="792694" cy="261504"/>
          </a:xfrm>
          <a:prstGeom prst="downArrow">
            <a:avLst>
              <a:gd name="adj1" fmla="val 52093"/>
              <a:gd name="adj2" fmla="val 70669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a-DK" altLang="en-US" b="1" dirty="0"/>
          </a:p>
        </p:txBody>
      </p:sp>
      <p:sp>
        <p:nvSpPr>
          <p:cNvPr id="9" name="Afrundet rektangulær billedforklaring 2"/>
          <p:cNvSpPr>
            <a:spLocks noChangeArrowheads="1"/>
          </p:cNvSpPr>
          <p:nvPr/>
        </p:nvSpPr>
        <p:spPr bwMode="auto">
          <a:xfrm>
            <a:off x="3393467" y="155941"/>
            <a:ext cx="1817687" cy="612775"/>
          </a:xfrm>
          <a:prstGeom prst="wedgeRoundRectCallout">
            <a:avLst>
              <a:gd name="adj1" fmla="val -57664"/>
              <a:gd name="adj2" fmla="val 87446"/>
              <a:gd name="adj3" fmla="val 16667"/>
            </a:avLst>
          </a:prstGeom>
          <a:noFill/>
          <a:ln w="15875" algn="ctr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a-DK" altLang="da-DK" sz="1600" b="1" dirty="0" smtClean="0">
                <a:solidFill>
                  <a:srgbClr val="990033"/>
                </a:solidFill>
              </a:rPr>
              <a:t>Venøst </a:t>
            </a:r>
            <a:r>
              <a:rPr lang="da-DK" altLang="da-DK" sz="1600" b="1" dirty="0" err="1" smtClean="0">
                <a:solidFill>
                  <a:srgbClr val="990033"/>
                </a:solidFill>
              </a:rPr>
              <a:t>bensår</a:t>
            </a:r>
            <a:r>
              <a:rPr lang="da-DK" altLang="da-DK" sz="1600" b="1" dirty="0" smtClean="0">
                <a:solidFill>
                  <a:srgbClr val="990033"/>
                </a:solidFill>
              </a:rPr>
              <a:t> i gammelt arvæv </a:t>
            </a:r>
            <a:endParaRPr lang="en-US" altLang="da-DK" sz="1600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00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9" descr="C:\Users\gregory\Desktop\2018.02.13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203552"/>
            <a:ext cx="2585277" cy="208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1" descr="C:\Users\gregory\Desktop\2018.03.01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974" y="4338442"/>
            <a:ext cx="1981983" cy="235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Afrundet rektangulær billedforklaring 2"/>
          <p:cNvSpPr>
            <a:spLocks noChangeArrowheads="1"/>
          </p:cNvSpPr>
          <p:nvPr/>
        </p:nvSpPr>
        <p:spPr bwMode="auto">
          <a:xfrm>
            <a:off x="2087181" y="311062"/>
            <a:ext cx="1817687" cy="612775"/>
          </a:xfrm>
          <a:prstGeom prst="wedgeRoundRectCallout">
            <a:avLst>
              <a:gd name="adj1" fmla="val -20833"/>
              <a:gd name="adj2" fmla="val 78120"/>
              <a:gd name="adj3" fmla="val 16667"/>
            </a:avLst>
          </a:prstGeom>
          <a:noFill/>
          <a:ln w="9525" algn="ctr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a-DK" altLang="da-DK" sz="1600" b="1" dirty="0" err="1">
                <a:solidFill>
                  <a:srgbClr val="990033"/>
                </a:solidFill>
              </a:rPr>
              <a:t>Paraplegic</a:t>
            </a:r>
            <a:r>
              <a:rPr lang="da-DK" altLang="da-DK" sz="1600" b="1" dirty="0">
                <a:solidFill>
                  <a:srgbClr val="990033"/>
                </a:solidFill>
              </a:rPr>
              <a:t> with 2 </a:t>
            </a:r>
            <a:r>
              <a:rPr lang="da-DK" altLang="da-DK" sz="1600" b="1" dirty="0" err="1">
                <a:solidFill>
                  <a:srgbClr val="990033"/>
                </a:solidFill>
              </a:rPr>
              <a:t>months</a:t>
            </a:r>
            <a:r>
              <a:rPr lang="da-DK" altLang="da-DK" sz="1600" b="1" dirty="0">
                <a:solidFill>
                  <a:srgbClr val="990033"/>
                </a:solidFill>
              </a:rPr>
              <a:t> old </a:t>
            </a:r>
            <a:r>
              <a:rPr lang="da-DK" altLang="da-DK" sz="1600" b="1" dirty="0" err="1" smtClean="0">
                <a:solidFill>
                  <a:srgbClr val="990033"/>
                </a:solidFill>
              </a:rPr>
              <a:t>ulcer</a:t>
            </a:r>
            <a:r>
              <a:rPr lang="da-DK" altLang="da-DK" sz="1600" b="1" dirty="0" smtClean="0">
                <a:solidFill>
                  <a:srgbClr val="990033"/>
                </a:solidFill>
              </a:rPr>
              <a:t> </a:t>
            </a:r>
            <a:endParaRPr lang="en-US" altLang="da-DK" sz="1600" b="1" dirty="0">
              <a:solidFill>
                <a:srgbClr val="990033"/>
              </a:solidFill>
            </a:endParaRPr>
          </a:p>
        </p:txBody>
      </p:sp>
      <p:pic>
        <p:nvPicPr>
          <p:cNvPr id="410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824" y="1374642"/>
            <a:ext cx="2557890" cy="191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19" y="4269772"/>
            <a:ext cx="2322036" cy="2149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8" name="Afrundet rektangulær billedforklaring 2"/>
          <p:cNvSpPr>
            <a:spLocks noChangeArrowheads="1"/>
          </p:cNvSpPr>
          <p:nvPr/>
        </p:nvSpPr>
        <p:spPr bwMode="auto">
          <a:xfrm>
            <a:off x="8025084" y="313652"/>
            <a:ext cx="3146906" cy="612775"/>
          </a:xfrm>
          <a:prstGeom prst="wedgeRoundRectCallout">
            <a:avLst>
              <a:gd name="adj1" fmla="val 17079"/>
              <a:gd name="adj2" fmla="val 82444"/>
              <a:gd name="adj3" fmla="val 16667"/>
            </a:avLst>
          </a:prstGeom>
          <a:noFill/>
          <a:ln w="9525" algn="ctr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a-DK" altLang="da-DK" sz="1600" b="1" dirty="0" err="1">
                <a:solidFill>
                  <a:srgbClr val="990033"/>
                </a:solidFill>
              </a:rPr>
              <a:t>Defect</a:t>
            </a:r>
            <a:r>
              <a:rPr lang="da-DK" altLang="da-DK" sz="1600" b="1" dirty="0">
                <a:solidFill>
                  <a:srgbClr val="990033"/>
                </a:solidFill>
              </a:rPr>
              <a:t> </a:t>
            </a:r>
            <a:r>
              <a:rPr lang="da-DK" altLang="da-DK" sz="1600" b="1" dirty="0" err="1">
                <a:solidFill>
                  <a:srgbClr val="990033"/>
                </a:solidFill>
              </a:rPr>
              <a:t>after</a:t>
            </a:r>
            <a:r>
              <a:rPr lang="da-DK" altLang="da-DK" sz="1600" b="1" dirty="0">
                <a:solidFill>
                  <a:srgbClr val="990033"/>
                </a:solidFill>
              </a:rPr>
              <a:t> </a:t>
            </a:r>
            <a:r>
              <a:rPr lang="da-DK" altLang="da-DK" sz="1600" b="1" dirty="0" err="1">
                <a:solidFill>
                  <a:srgbClr val="990033"/>
                </a:solidFill>
              </a:rPr>
              <a:t>orthopedic</a:t>
            </a:r>
            <a:r>
              <a:rPr lang="da-DK" altLang="da-DK" sz="1600" b="1" dirty="0">
                <a:solidFill>
                  <a:srgbClr val="990033"/>
                </a:solidFill>
              </a:rPr>
              <a:t> </a:t>
            </a:r>
            <a:r>
              <a:rPr lang="da-DK" altLang="da-DK" sz="1600" b="1" dirty="0" err="1">
                <a:solidFill>
                  <a:srgbClr val="990033"/>
                </a:solidFill>
              </a:rPr>
              <a:t>surgery</a:t>
            </a:r>
            <a:r>
              <a:rPr lang="da-DK" altLang="da-DK" sz="1600" b="1" dirty="0">
                <a:solidFill>
                  <a:srgbClr val="990033"/>
                </a:solidFill>
              </a:rPr>
              <a:t> 6 </a:t>
            </a:r>
            <a:r>
              <a:rPr lang="da-DK" altLang="da-DK" sz="1600" b="1" dirty="0" err="1">
                <a:solidFill>
                  <a:srgbClr val="990033"/>
                </a:solidFill>
              </a:rPr>
              <a:t>weeks</a:t>
            </a:r>
            <a:r>
              <a:rPr lang="da-DK" altLang="da-DK" sz="1600" b="1" dirty="0">
                <a:solidFill>
                  <a:srgbClr val="990033"/>
                </a:solidFill>
              </a:rPr>
              <a:t> of no </a:t>
            </a:r>
            <a:r>
              <a:rPr lang="da-DK" altLang="da-DK" sz="1600" b="1" dirty="0" err="1">
                <a:solidFill>
                  <a:srgbClr val="990033"/>
                </a:solidFill>
              </a:rPr>
              <a:t>progress</a:t>
            </a:r>
            <a:endParaRPr lang="en-US" altLang="da-DK" sz="1600" b="1" dirty="0">
              <a:solidFill>
                <a:srgbClr val="990033"/>
              </a:solidFill>
            </a:endParaRPr>
          </a:p>
        </p:txBody>
      </p:sp>
      <p:sp>
        <p:nvSpPr>
          <p:cNvPr id="4109" name="Afrundet rektangulær billedforklaring 2"/>
          <p:cNvSpPr>
            <a:spLocks noChangeArrowheads="1"/>
          </p:cNvSpPr>
          <p:nvPr/>
        </p:nvSpPr>
        <p:spPr bwMode="auto">
          <a:xfrm>
            <a:off x="2003974" y="3594359"/>
            <a:ext cx="1998707" cy="470836"/>
          </a:xfrm>
          <a:prstGeom prst="wedgeRoundRectCallout">
            <a:avLst>
              <a:gd name="adj1" fmla="val 20722"/>
              <a:gd name="adj2" fmla="val 86769"/>
              <a:gd name="adj3" fmla="val 16667"/>
            </a:avLst>
          </a:prstGeom>
          <a:noFill/>
          <a:ln w="9525" algn="ctr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a-DK" altLang="da-DK" b="1" dirty="0" err="1">
                <a:solidFill>
                  <a:srgbClr val="990033"/>
                </a:solidFill>
              </a:rPr>
              <a:t>After</a:t>
            </a:r>
            <a:r>
              <a:rPr lang="da-DK" altLang="da-DK" b="1" dirty="0">
                <a:solidFill>
                  <a:srgbClr val="990033"/>
                </a:solidFill>
              </a:rPr>
              <a:t> </a:t>
            </a:r>
            <a:r>
              <a:rPr lang="da-DK" altLang="da-DK" b="1" dirty="0" smtClean="0">
                <a:solidFill>
                  <a:srgbClr val="990033"/>
                </a:solidFill>
              </a:rPr>
              <a:t>2 </a:t>
            </a:r>
            <a:r>
              <a:rPr lang="da-DK" altLang="da-DK" b="1" dirty="0" err="1">
                <a:solidFill>
                  <a:srgbClr val="990033"/>
                </a:solidFill>
              </a:rPr>
              <a:t>treatment</a:t>
            </a:r>
            <a:endParaRPr lang="en-US" altLang="da-DK" b="1" dirty="0">
              <a:solidFill>
                <a:srgbClr val="990033"/>
              </a:solidFill>
            </a:endParaRPr>
          </a:p>
        </p:txBody>
      </p:sp>
      <p:sp>
        <p:nvSpPr>
          <p:cNvPr id="11" name="Afrundet rektangulær billedforklaring 2"/>
          <p:cNvSpPr>
            <a:spLocks noChangeArrowheads="1"/>
          </p:cNvSpPr>
          <p:nvPr/>
        </p:nvSpPr>
        <p:spPr bwMode="auto">
          <a:xfrm>
            <a:off x="8604772" y="3568968"/>
            <a:ext cx="1998707" cy="470836"/>
          </a:xfrm>
          <a:prstGeom prst="wedgeRoundRectCallout">
            <a:avLst>
              <a:gd name="adj1" fmla="val 20722"/>
              <a:gd name="adj2" fmla="val 86769"/>
              <a:gd name="adj3" fmla="val 16667"/>
            </a:avLst>
          </a:prstGeom>
          <a:noFill/>
          <a:ln w="9525" algn="ctr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a-DK" altLang="da-DK" b="1" dirty="0" err="1">
                <a:solidFill>
                  <a:srgbClr val="990033"/>
                </a:solidFill>
              </a:rPr>
              <a:t>After</a:t>
            </a:r>
            <a:r>
              <a:rPr lang="da-DK" altLang="da-DK" b="1" dirty="0">
                <a:solidFill>
                  <a:srgbClr val="990033"/>
                </a:solidFill>
              </a:rPr>
              <a:t> 1 </a:t>
            </a:r>
            <a:r>
              <a:rPr lang="da-DK" altLang="da-DK" b="1" dirty="0" err="1">
                <a:solidFill>
                  <a:srgbClr val="990033"/>
                </a:solidFill>
              </a:rPr>
              <a:t>treatment</a:t>
            </a:r>
            <a:endParaRPr lang="en-US" altLang="da-DK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8236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888641" y="1043193"/>
            <a:ext cx="85386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3600" b="1" dirty="0"/>
              <a:t>Questions yet to be answered: </a:t>
            </a:r>
            <a:endParaRPr lang="en-US" altLang="en-US" sz="3600" dirty="0"/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altLang="en-US" sz="3600" dirty="0"/>
              <a:t>How often to be treated?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altLang="en-US" sz="3600" dirty="0"/>
              <a:t>How to </a:t>
            </a:r>
            <a:r>
              <a:rPr lang="en-US" altLang="en-US" sz="3600" dirty="0" err="1"/>
              <a:t>treate</a:t>
            </a:r>
            <a:r>
              <a:rPr lang="en-US" altLang="en-US" sz="3600" dirty="0"/>
              <a:t>?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altLang="en-US" sz="3600" dirty="0"/>
              <a:t>How many treatments?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da-DK" altLang="en-US" sz="3600" dirty="0"/>
              <a:t>Is it </a:t>
            </a:r>
            <a:r>
              <a:rPr lang="da-DK" altLang="en-US" sz="3600" dirty="0" err="1"/>
              <a:t>enough</a:t>
            </a:r>
            <a:r>
              <a:rPr lang="da-DK" altLang="en-US" sz="3600" dirty="0"/>
              <a:t> just to </a:t>
            </a:r>
            <a:r>
              <a:rPr lang="da-DK" altLang="en-US" sz="3600" dirty="0" smtClean="0"/>
              <a:t>kickstart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da-DK" altLang="en-US" sz="3600" dirty="0" smtClean="0"/>
              <a:t> </a:t>
            </a:r>
            <a:r>
              <a:rPr lang="da-DK" altLang="en-US" sz="3600" dirty="0"/>
              <a:t>the </a:t>
            </a:r>
            <a:r>
              <a:rPr lang="da-DK" altLang="en-US" sz="3600" dirty="0" err="1"/>
              <a:t>woundhealing</a:t>
            </a:r>
            <a:r>
              <a:rPr lang="da-DK" altLang="en-US" sz="3600" dirty="0"/>
              <a:t>?</a:t>
            </a:r>
            <a:endParaRPr lang="en-US" altLang="en-US" sz="36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10" y="875763"/>
            <a:ext cx="4429268" cy="354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9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048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20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43875" y="4370388"/>
            <a:ext cx="200025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8"/>
          <a:srcRect l="16495" r="7408" b="18860"/>
          <a:stretch>
            <a:fillRect/>
          </a:stretch>
        </p:blipFill>
        <p:spPr bwMode="auto">
          <a:xfrm>
            <a:off x="1889125" y="1271589"/>
            <a:ext cx="1931988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590514" y="1331893"/>
            <a:ext cx="1824038" cy="176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25" name="Picture 9" descr="9402f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65326" y="4337050"/>
            <a:ext cx="1782763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236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1"/>
          <p:cNvSpPr/>
          <p:nvPr/>
        </p:nvSpPr>
        <p:spPr>
          <a:xfrm>
            <a:off x="1981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CustomShape 2"/>
          <p:cNvSpPr/>
          <p:nvPr/>
        </p:nvSpPr>
        <p:spPr>
          <a:xfrm>
            <a:off x="1981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86" name="Picture 2"/>
          <p:cNvPicPr/>
          <p:nvPr/>
        </p:nvPicPr>
        <p:blipFill>
          <a:blip r:embed="rId2"/>
          <a:srcRect l="12826" t="-5997" r="18" b="5997"/>
          <a:stretch/>
        </p:blipFill>
        <p:spPr>
          <a:xfrm>
            <a:off x="3779040" y="563400"/>
            <a:ext cx="5295960" cy="45619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326814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765175"/>
            <a:ext cx="10080625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8138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800100"/>
            <a:ext cx="9288462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8119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769938"/>
            <a:ext cx="9070975" cy="531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319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2"/>
          <p:cNvSpPr/>
          <p:nvPr/>
        </p:nvSpPr>
        <p:spPr>
          <a:xfrm>
            <a:off x="1981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2360"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da-DK" sz="2400" spc="-1">
                <a:solidFill>
                  <a:srgbClr val="000000"/>
                </a:solidFill>
                <a:latin typeface="Calibri"/>
              </a:rPr>
              <a:t>Globale faktorer</a:t>
            </a:r>
            <a:endParaRPr lang="da-DK" sz="2400" spc="-1">
              <a:latin typeface="Arial"/>
            </a:endParaRPr>
          </a:p>
          <a:p>
            <a:pPr marL="743040" lvl="1" indent="-285120"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da-DK" spc="-1">
                <a:solidFill>
                  <a:srgbClr val="000000"/>
                </a:solidFill>
                <a:latin typeface="Calibri"/>
              </a:rPr>
              <a:t>Lunge/hjertefunktion</a:t>
            </a:r>
            <a:endParaRPr lang="da-DK" spc="-1">
              <a:latin typeface="Arial"/>
            </a:endParaRPr>
          </a:p>
          <a:p>
            <a:pPr marL="743040" lvl="1" indent="-285120"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da-DK" spc="-1">
                <a:solidFill>
                  <a:srgbClr val="000000"/>
                </a:solidFill>
                <a:latin typeface="Calibri"/>
              </a:rPr>
              <a:t>Blodets iltning</a:t>
            </a:r>
            <a:endParaRPr lang="da-DK" spc="-1">
              <a:latin typeface="Arial"/>
            </a:endParaRPr>
          </a:p>
          <a:p>
            <a:pPr marL="743040" lvl="1" indent="-285120"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da-DK" spc="-1">
                <a:solidFill>
                  <a:srgbClr val="000000"/>
                </a:solidFill>
                <a:latin typeface="Calibri"/>
              </a:rPr>
              <a:t>Blodets sammensætning</a:t>
            </a:r>
            <a:endParaRPr lang="da-DK" spc="-1">
              <a:latin typeface="Arial"/>
            </a:endParaRPr>
          </a:p>
          <a:p>
            <a:pPr marL="743040" lvl="1" indent="-285120"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da-DK" spc="-1">
                <a:solidFill>
                  <a:srgbClr val="000000"/>
                </a:solidFill>
                <a:latin typeface="Calibri"/>
              </a:rPr>
              <a:t>Ernæringsstatus</a:t>
            </a:r>
            <a:endParaRPr lang="da-DK" spc="-1">
              <a:latin typeface="Arial"/>
            </a:endParaRPr>
          </a:p>
          <a:p>
            <a:pPr>
              <a:lnSpc>
                <a:spcPct val="100000"/>
              </a:lnSpc>
            </a:pPr>
            <a:endParaRPr lang="da-DK" spc="-1">
              <a:latin typeface="Arial"/>
            </a:endParaRPr>
          </a:p>
          <a:p>
            <a:pPr marL="343080" indent="-342360"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da-DK" sz="2400" spc="-1">
                <a:solidFill>
                  <a:srgbClr val="000000"/>
                </a:solidFill>
                <a:latin typeface="Calibri"/>
              </a:rPr>
              <a:t>Lokale faktorer</a:t>
            </a:r>
            <a:endParaRPr lang="da-DK" sz="2400" spc="-1">
              <a:latin typeface="Arial"/>
            </a:endParaRPr>
          </a:p>
          <a:p>
            <a:pPr marL="743040" lvl="1" indent="-285120"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da-DK" spc="-1">
                <a:solidFill>
                  <a:srgbClr val="000000"/>
                </a:solidFill>
                <a:latin typeface="Calibri"/>
              </a:rPr>
              <a:t>Lokalt blodtryk</a:t>
            </a:r>
            <a:endParaRPr lang="da-DK" spc="-1">
              <a:latin typeface="Arial"/>
            </a:endParaRPr>
          </a:p>
          <a:p>
            <a:pPr marL="743040" lvl="1" indent="-285120"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da-DK" spc="-1">
                <a:solidFill>
                  <a:srgbClr val="000000"/>
                </a:solidFill>
                <a:latin typeface="Calibri"/>
              </a:rPr>
              <a:t>Ødem</a:t>
            </a:r>
            <a:endParaRPr lang="da-DK" spc="-1">
              <a:latin typeface="Arial"/>
            </a:endParaRPr>
          </a:p>
          <a:p>
            <a:pPr marL="743040" lvl="1" indent="-285120"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da-DK" spc="-1">
                <a:solidFill>
                  <a:srgbClr val="000000"/>
                </a:solidFill>
                <a:latin typeface="Calibri"/>
              </a:rPr>
              <a:t>Mikrovaskulær sygdom</a:t>
            </a:r>
            <a:endParaRPr lang="da-DK" spc="-1">
              <a:latin typeface="Arial"/>
            </a:endParaRPr>
          </a:p>
          <a:p>
            <a:pPr marL="743040" lvl="1" indent="-285120"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da-DK" spc="-1">
                <a:solidFill>
                  <a:srgbClr val="000000"/>
                </a:solidFill>
                <a:latin typeface="Calibri"/>
              </a:rPr>
              <a:t>Vævs metabolisme</a:t>
            </a:r>
            <a:endParaRPr lang="da-DK" spc="-1">
              <a:latin typeface="Arial"/>
            </a:endParaRPr>
          </a:p>
          <a:p>
            <a:pPr marL="743040" lvl="1" indent="-285120"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da-DK" spc="-1">
                <a:solidFill>
                  <a:srgbClr val="000000"/>
                </a:solidFill>
                <a:latin typeface="Calibri"/>
              </a:rPr>
              <a:t>Infektion/inflammation</a:t>
            </a:r>
            <a:endParaRPr lang="da-DK" spc="-1">
              <a:latin typeface="Arial"/>
            </a:endParaRPr>
          </a:p>
        </p:txBody>
      </p:sp>
      <p:pic>
        <p:nvPicPr>
          <p:cNvPr id="172" name="Picture 2"/>
          <p:cNvPicPr/>
          <p:nvPr/>
        </p:nvPicPr>
        <p:blipFill>
          <a:blip r:embed="rId3"/>
          <a:stretch/>
        </p:blipFill>
        <p:spPr>
          <a:xfrm>
            <a:off x="6024720" y="1773360"/>
            <a:ext cx="4158360" cy="4102920"/>
          </a:xfrm>
          <a:prstGeom prst="rect">
            <a:avLst/>
          </a:prstGeom>
          <a:ln>
            <a:noFill/>
          </a:ln>
        </p:spPr>
      </p:pic>
      <p:sp>
        <p:nvSpPr>
          <p:cNvPr id="2" name="Tekstfelt 1"/>
          <p:cNvSpPr txBox="1"/>
          <p:nvPr/>
        </p:nvSpPr>
        <p:spPr>
          <a:xfrm>
            <a:off x="881350" y="429658"/>
            <a:ext cx="73372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b="1" dirty="0"/>
              <a:t>Sårheling processen</a:t>
            </a:r>
            <a:endParaRPr lang="da-DK" sz="4400" dirty="0"/>
          </a:p>
        </p:txBody>
      </p:sp>
    </p:spTree>
    <p:extLst>
      <p:ext uri="{BB962C8B-B14F-4D97-AF65-F5344CB8AC3E}">
        <p14:creationId xmlns:p14="http://schemas.microsoft.com/office/powerpoint/2010/main" val="39356278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Sårheling processen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4294967295"/>
          </p:nvPr>
        </p:nvSpPr>
        <p:spPr>
          <a:xfrm>
            <a:off x="2152650" y="2226469"/>
            <a:ext cx="7886700" cy="3263504"/>
          </a:xfrm>
          <a:prstGeom prst="rect">
            <a:avLst/>
          </a:prstGeom>
        </p:spPr>
        <p:txBody>
          <a:bodyPr/>
          <a:lstStyle/>
          <a:p>
            <a:endParaRPr lang="da-DK" dirty="0" smtClean="0"/>
          </a:p>
          <a:p>
            <a:endParaRPr lang="da-DK" dirty="0"/>
          </a:p>
          <a:p>
            <a:r>
              <a:rPr lang="da-DK" sz="2000" dirty="0"/>
              <a:t>Inflammationsfasen  = Oprensning</a:t>
            </a:r>
          </a:p>
          <a:p>
            <a:r>
              <a:rPr lang="da-DK" sz="2000" dirty="0" err="1"/>
              <a:t>Proliferationsfasen</a:t>
            </a:r>
            <a:r>
              <a:rPr lang="da-DK" sz="2000" dirty="0"/>
              <a:t>    = Opbygning</a:t>
            </a:r>
          </a:p>
          <a:p>
            <a:r>
              <a:rPr lang="da-DK" sz="2000" dirty="0" err="1"/>
              <a:t>Maturationsfasen</a:t>
            </a:r>
            <a:r>
              <a:rPr lang="da-DK" sz="2000" dirty="0"/>
              <a:t>      = Modning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296" y="2194385"/>
            <a:ext cx="3977219" cy="29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1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Inflammationsfase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4294967295"/>
          </p:nvPr>
        </p:nvSpPr>
        <p:spPr>
          <a:xfrm>
            <a:off x="2152650" y="2226469"/>
            <a:ext cx="7886700" cy="326350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635" y="1794892"/>
            <a:ext cx="5108729" cy="369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8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Inflammationsfase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4294967295"/>
          </p:nvPr>
        </p:nvSpPr>
        <p:spPr>
          <a:xfrm>
            <a:off x="2152650" y="2226469"/>
            <a:ext cx="7886700" cy="326350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a-DK" dirty="0" smtClean="0"/>
              <a:t>Sorte/gule </a:t>
            </a:r>
            <a:r>
              <a:rPr lang="da-DK" dirty="0" err="1" smtClean="0"/>
              <a:t>nekroser</a:t>
            </a:r>
            <a:endParaRPr lang="da-DK" dirty="0" smtClean="0"/>
          </a:p>
          <a:p>
            <a:r>
              <a:rPr lang="da-DK" dirty="0" err="1" smtClean="0"/>
              <a:t>Fibrin</a:t>
            </a:r>
            <a:r>
              <a:rPr lang="da-DK" dirty="0" smtClean="0"/>
              <a:t> belægninger</a:t>
            </a:r>
          </a:p>
          <a:p>
            <a:r>
              <a:rPr lang="da-DK" dirty="0"/>
              <a:t>Ø</a:t>
            </a:r>
            <a:r>
              <a:rPr lang="da-DK" dirty="0" smtClean="0"/>
              <a:t>get </a:t>
            </a:r>
            <a:r>
              <a:rPr lang="da-DK" dirty="0" err="1" smtClean="0"/>
              <a:t>eksudat</a:t>
            </a:r>
            <a:endParaRPr lang="da-DK" dirty="0" smtClean="0"/>
          </a:p>
          <a:p>
            <a:r>
              <a:rPr lang="da-DK" dirty="0" smtClean="0"/>
              <a:t>Smerter</a:t>
            </a:r>
          </a:p>
          <a:p>
            <a:r>
              <a:rPr lang="da-DK" dirty="0" smtClean="0"/>
              <a:t>Lugt gener</a:t>
            </a:r>
          </a:p>
          <a:p>
            <a:r>
              <a:rPr lang="da-DK" dirty="0" smtClean="0"/>
              <a:t>Påvirket hud</a:t>
            </a:r>
          </a:p>
          <a:p>
            <a:endParaRPr lang="da-DK" dirty="0"/>
          </a:p>
        </p:txBody>
      </p:sp>
      <p:pic>
        <p:nvPicPr>
          <p:cNvPr id="6" name="Picture 7" descr="Klik for at lukke vinduet ige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318" y="1947108"/>
            <a:ext cx="2883306" cy="328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56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Inflammationsfase</a:t>
            </a:r>
            <a:endParaRPr lang="da-DK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4294967295"/>
          </p:nvPr>
        </p:nvSpPr>
        <p:spPr>
          <a:xfrm>
            <a:off x="2152650" y="2226469"/>
            <a:ext cx="7886700" cy="326350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a-DK" dirty="0" smtClean="0"/>
              <a:t>Sorte/gule </a:t>
            </a:r>
            <a:r>
              <a:rPr lang="da-DK" dirty="0" err="1" smtClean="0"/>
              <a:t>nekroser</a:t>
            </a:r>
            <a:endParaRPr lang="da-DK" dirty="0" smtClean="0"/>
          </a:p>
          <a:p>
            <a:r>
              <a:rPr lang="da-DK" dirty="0" err="1" smtClean="0"/>
              <a:t>Fibrin</a:t>
            </a:r>
            <a:r>
              <a:rPr lang="da-DK" dirty="0" smtClean="0"/>
              <a:t> belægninger</a:t>
            </a:r>
          </a:p>
          <a:p>
            <a:r>
              <a:rPr lang="da-DK" dirty="0"/>
              <a:t>Ø</a:t>
            </a:r>
            <a:r>
              <a:rPr lang="da-DK" dirty="0" smtClean="0"/>
              <a:t>get </a:t>
            </a:r>
            <a:r>
              <a:rPr lang="da-DK" dirty="0" err="1" smtClean="0"/>
              <a:t>eksudat</a:t>
            </a:r>
            <a:endParaRPr lang="da-DK" dirty="0" smtClean="0"/>
          </a:p>
          <a:p>
            <a:r>
              <a:rPr lang="da-DK" dirty="0" smtClean="0"/>
              <a:t>Smerter</a:t>
            </a:r>
          </a:p>
          <a:p>
            <a:r>
              <a:rPr lang="da-DK" dirty="0" smtClean="0"/>
              <a:t>Lugt gener</a:t>
            </a:r>
          </a:p>
          <a:p>
            <a:r>
              <a:rPr lang="da-DK" dirty="0" smtClean="0"/>
              <a:t>Påvirket hud</a:t>
            </a:r>
          </a:p>
          <a:p>
            <a:endParaRPr lang="da-DK" dirty="0"/>
          </a:p>
        </p:txBody>
      </p:sp>
      <p:pic>
        <p:nvPicPr>
          <p:cNvPr id="6" name="Picture 7" descr="Klik for at lukke vinduet ige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318" y="1947108"/>
            <a:ext cx="2883306" cy="328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ktangel 6"/>
          <p:cNvSpPr/>
          <p:nvPr/>
        </p:nvSpPr>
        <p:spPr>
          <a:xfrm>
            <a:off x="5139856" y="2704601"/>
            <a:ext cx="5528144" cy="17665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100" b="1" dirty="0"/>
              <a:t>Den naturlige proces skal hjælpes på vej:</a:t>
            </a:r>
          </a:p>
          <a:p>
            <a:pPr algn="ctr"/>
            <a:r>
              <a:rPr lang="da-DK" sz="1350" b="1" dirty="0" err="1"/>
              <a:t>Debridering</a:t>
            </a:r>
            <a:endParaRPr lang="da-DK" sz="1350" b="1" dirty="0"/>
          </a:p>
          <a:p>
            <a:pPr algn="ctr"/>
            <a:r>
              <a:rPr lang="da-DK" sz="1350" b="1" dirty="0"/>
              <a:t>Ødem bekæmpelse</a:t>
            </a:r>
          </a:p>
          <a:p>
            <a:pPr algn="ctr"/>
            <a:r>
              <a:rPr lang="da-DK" sz="1350" b="1" dirty="0"/>
              <a:t>Cellulær dysfunktion</a:t>
            </a:r>
          </a:p>
          <a:p>
            <a:pPr algn="ctr"/>
            <a:r>
              <a:rPr lang="da-DK" sz="1350" b="1" dirty="0"/>
              <a:t>Biokemisk balance</a:t>
            </a:r>
          </a:p>
          <a:p>
            <a:pPr algn="ctr"/>
            <a:r>
              <a:rPr lang="da-DK" sz="1350" b="1" dirty="0"/>
              <a:t>Ilt tilbud</a:t>
            </a:r>
          </a:p>
          <a:p>
            <a:pPr algn="ctr"/>
            <a:r>
              <a:rPr lang="da-DK" sz="1350" b="1" dirty="0"/>
              <a:t>Hyppig forbindingsskift</a:t>
            </a:r>
          </a:p>
          <a:p>
            <a:pPr algn="ctr"/>
            <a:endParaRPr lang="da-DK" sz="1350" b="1" dirty="0"/>
          </a:p>
        </p:txBody>
      </p:sp>
    </p:spTree>
    <p:extLst>
      <p:ext uri="{BB962C8B-B14F-4D97-AF65-F5344CB8AC3E}">
        <p14:creationId xmlns:p14="http://schemas.microsoft.com/office/powerpoint/2010/main" val="392054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smtClean="0"/>
              <a:t>Inflammationsfase</a:t>
            </a:r>
            <a:endParaRPr lang="da-DK" altLang="da-DK" dirty="0"/>
          </a:p>
        </p:txBody>
      </p:sp>
      <p:pic>
        <p:nvPicPr>
          <p:cNvPr id="33795" name="Picture 7" descr="Klik for at lukke vinduet ige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470" y="2132411"/>
            <a:ext cx="2386013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2855640" y="1984267"/>
            <a:ext cx="3834426" cy="4281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57175" indent="-257175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da-DK" dirty="0">
                <a:latin typeface="Arial" charset="0"/>
                <a:ea typeface="ＭＳ Ｐゴシック" charset="0"/>
              </a:rPr>
              <a:t>Fjerne </a:t>
            </a:r>
            <a:r>
              <a:rPr lang="da-DK" dirty="0" err="1">
                <a:latin typeface="Arial" charset="0"/>
                <a:ea typeface="ＭＳ Ｐゴシック" charset="0"/>
              </a:rPr>
              <a:t>nekroser</a:t>
            </a:r>
            <a:r>
              <a:rPr lang="da-DK" dirty="0">
                <a:latin typeface="Arial" charset="0"/>
                <a:ea typeface="ＭＳ Ｐゴシック" charset="0"/>
              </a:rPr>
              <a:t> og </a:t>
            </a:r>
            <a:r>
              <a:rPr lang="da-DK" dirty="0" err="1">
                <a:latin typeface="Arial" charset="0"/>
                <a:ea typeface="ＭＳ Ｐゴシック" charset="0"/>
              </a:rPr>
              <a:t>fibrin</a:t>
            </a:r>
            <a:r>
              <a:rPr lang="da-DK" dirty="0">
                <a:latin typeface="Arial" charset="0"/>
                <a:ea typeface="ＭＳ Ｐゴシック" charset="0"/>
              </a:rPr>
              <a:t> (</a:t>
            </a:r>
            <a:r>
              <a:rPr lang="da-DK" altLang="da-DK" dirty="0"/>
              <a:t>mekanisk procedure med kirurgiske instrumenter) </a:t>
            </a:r>
            <a:endParaRPr lang="da-DK" dirty="0">
              <a:latin typeface="Arial" charset="0"/>
              <a:ea typeface="ＭＳ Ｐゴシック" charset="0"/>
            </a:endParaRPr>
          </a:p>
          <a:p>
            <a:pPr marL="257175" indent="-257175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da-DK" dirty="0">
                <a:latin typeface="Arial" charset="0"/>
                <a:ea typeface="ＭＳ Ｐゴシック" charset="0"/>
              </a:rPr>
              <a:t>Åben lommer og undermineringer</a:t>
            </a:r>
          </a:p>
          <a:p>
            <a:pPr marL="257175" indent="-257175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da-DK" dirty="0">
                <a:latin typeface="Arial" charset="0"/>
                <a:ea typeface="ＭＳ Ｐゴシック" charset="0"/>
              </a:rPr>
              <a:t>Bekæmpe infektion (podning, systemisk AB, lokal behandling)</a:t>
            </a:r>
          </a:p>
          <a:p>
            <a:pPr marL="257175" indent="-257175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da-DK" dirty="0">
                <a:latin typeface="Arial" charset="0"/>
                <a:ea typeface="ＭＳ Ｐゴシック" charset="0"/>
              </a:rPr>
              <a:t>Fugtig </a:t>
            </a:r>
            <a:r>
              <a:rPr lang="da-DK" dirty="0" err="1">
                <a:latin typeface="Arial" charset="0"/>
                <a:ea typeface="ＭＳ Ｐゴシック" charset="0"/>
              </a:rPr>
              <a:t>sårbehandling</a:t>
            </a:r>
            <a:endParaRPr lang="da-DK" dirty="0">
              <a:latin typeface="Arial" charset="0"/>
              <a:ea typeface="ＭＳ Ｐゴシック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da-DK" sz="1350" b="1" dirty="0">
                <a:latin typeface="Arial" charset="0"/>
                <a:ea typeface="ＭＳ Ｐゴシック" charset="0"/>
                <a:sym typeface="Symbol" panose="05050102010706020507" pitchFamily="18" charset="2"/>
              </a:rPr>
              <a:t>	</a:t>
            </a:r>
            <a:r>
              <a:rPr lang="da-DK" sz="1350" b="1" dirty="0">
                <a:latin typeface="Arial" charset="0"/>
                <a:ea typeface="ＭＳ Ｐゴシック" charset="0"/>
              </a:rPr>
              <a:t> </a:t>
            </a:r>
            <a:r>
              <a:rPr lang="da-DK" sz="1350" dirty="0" err="1">
                <a:latin typeface="Arial" charset="0"/>
                <a:ea typeface="ＭＳ Ｐゴシック" charset="0"/>
              </a:rPr>
              <a:t>Inflamatorisk</a:t>
            </a:r>
            <a:r>
              <a:rPr lang="da-DK" sz="1350" dirty="0">
                <a:latin typeface="Arial" charset="0"/>
                <a:ea typeface="ＭＳ Ｐゴシック" charset="0"/>
              </a:rPr>
              <a:t> respons</a:t>
            </a:r>
          </a:p>
          <a:p>
            <a:pPr>
              <a:spcBef>
                <a:spcPct val="50000"/>
              </a:spcBef>
              <a:defRPr/>
            </a:pPr>
            <a:r>
              <a:rPr lang="da-DK" sz="1350" dirty="0">
                <a:latin typeface="Arial" charset="0"/>
                <a:ea typeface="ＭＳ Ｐゴシック" charset="0"/>
              </a:rPr>
              <a:t>	</a:t>
            </a:r>
            <a:r>
              <a:rPr lang="da-DK" sz="1350" b="1" dirty="0">
                <a:latin typeface="Arial" charset="0"/>
                <a:ea typeface="ＭＳ Ｐゴシック" charset="0"/>
                <a:sym typeface="Symbol" panose="05050102010706020507" pitchFamily="18" charset="2"/>
              </a:rPr>
              <a:t></a:t>
            </a:r>
            <a:r>
              <a:rPr lang="da-DK" sz="1350" dirty="0">
                <a:latin typeface="Arial" charset="0"/>
                <a:ea typeface="ＭＳ Ｐゴシック" charset="0"/>
              </a:rPr>
              <a:t> Infektion</a:t>
            </a:r>
          </a:p>
          <a:p>
            <a:pPr>
              <a:spcBef>
                <a:spcPct val="50000"/>
              </a:spcBef>
              <a:defRPr/>
            </a:pPr>
            <a:r>
              <a:rPr lang="da-DK" sz="1350" dirty="0">
                <a:latin typeface="Arial" charset="0"/>
                <a:ea typeface="ＭＳ Ｐゴシック" charset="0"/>
              </a:rPr>
              <a:t>                	</a:t>
            </a:r>
            <a:r>
              <a:rPr lang="da-DK" sz="1350" b="1" dirty="0">
                <a:latin typeface="Arial" charset="0"/>
                <a:ea typeface="ＭＳ Ｐゴシック" charset="0"/>
                <a:sym typeface="Symbol" panose="05050102010706020507" pitchFamily="18" charset="2"/>
              </a:rPr>
              <a:t> </a:t>
            </a:r>
            <a:r>
              <a:rPr lang="da-DK" sz="1350" dirty="0" err="1">
                <a:latin typeface="Arial" charset="0"/>
                <a:ea typeface="ＭＳ Ｐゴシック" charset="0"/>
              </a:rPr>
              <a:t>Leucocyt</a:t>
            </a:r>
            <a:r>
              <a:rPr lang="da-DK" sz="1350" dirty="0">
                <a:latin typeface="Arial" charset="0"/>
                <a:ea typeface="ＭＳ Ｐゴシック" charset="0"/>
              </a:rPr>
              <a:t> aktivitet</a:t>
            </a:r>
          </a:p>
          <a:p>
            <a:pPr>
              <a:spcBef>
                <a:spcPct val="50000"/>
              </a:spcBef>
              <a:defRPr/>
            </a:pPr>
            <a:r>
              <a:rPr lang="da-DK" sz="1350" dirty="0">
                <a:latin typeface="Arial" charset="0"/>
                <a:ea typeface="ＭＳ Ｐゴシック" charset="0"/>
              </a:rPr>
              <a:t> 	</a:t>
            </a:r>
            <a:r>
              <a:rPr lang="da-DK" sz="1350" b="1" dirty="0">
                <a:latin typeface="Arial" charset="0"/>
                <a:ea typeface="ＭＳ Ｐゴシック" charset="0"/>
                <a:sym typeface="Symbol" panose="05050102010706020507" pitchFamily="18" charset="2"/>
              </a:rPr>
              <a:t></a:t>
            </a:r>
            <a:r>
              <a:rPr lang="da-DK" sz="1350" dirty="0">
                <a:latin typeface="Arial" charset="0"/>
                <a:ea typeface="ＭＳ Ｐゴシック" charset="0"/>
              </a:rPr>
              <a:t>  Fibrose (pænere ar)  </a:t>
            </a:r>
          </a:p>
          <a:p>
            <a:pPr>
              <a:spcBef>
                <a:spcPct val="50000"/>
              </a:spcBef>
              <a:defRPr/>
            </a:pPr>
            <a:endParaRPr lang="da-DK" sz="135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96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LeucoPatch®, det “levende plaster” kun til diabetiske fodsår??&amp;#x0D;&amp;#x0A;&amp;amp;#x09;&amp;quot;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84&quot;/&gt;&lt;/object&gt;&lt;object type=&quot;3&quot; unique_id=&quot;10006&quot;&gt;&lt;property id=&quot;20148&quot; value=&quot;5&quot;/&gt;&lt;property id=&quot;20300&quot; value=&quot;Slide 3&quot;/&gt;&lt;property id=&quot;20307&quot; value=&quot;262&quot;/&gt;&lt;/object&gt;&lt;object type=&quot;3&quot; unique_id=&quot;10007&quot;&gt;&lt;property id=&quot;20148&quot; value=&quot;5&quot;/&gt;&lt;property id=&quot;20300&quot; value=&quot;Slide 4&quot;/&gt;&lt;property id=&quot;20307&quot; value=&quot;263&quot;/&gt;&lt;/object&gt;&lt;object type=&quot;3&quot; unique_id=&quot;10008&quot;&gt;&lt;property id=&quot;20148&quot; value=&quot;5&quot;/&gt;&lt;property id=&quot;20300&quot; value=&quot;Slide 5 - &amp;quot;Sårheling processen&amp;quot;&quot;/&gt;&lt;property id=&quot;20307&quot; value=&quot;264&quot;/&gt;&lt;/object&gt;&lt;object type=&quot;3&quot; unique_id=&quot;10009&quot;&gt;&lt;property id=&quot;20148&quot; value=&quot;5&quot;/&gt;&lt;property id=&quot;20300&quot; value=&quot;Slide 6 - &amp;quot;Inflammationsfase&amp;quot;&quot;/&gt;&lt;property id=&quot;20307&quot; value=&quot;277&quot;/&gt;&lt;/object&gt;&lt;object type=&quot;3&quot; unique_id=&quot;10010&quot;&gt;&lt;property id=&quot;20148&quot; value=&quot;5&quot;/&gt;&lt;property id=&quot;20300&quot; value=&quot;Slide 7 - &amp;quot;Inflammationsfase&amp;quot;&quot;/&gt;&lt;property id=&quot;20307&quot; value=&quot;265&quot;/&gt;&lt;/object&gt;&lt;object type=&quot;3&quot; unique_id=&quot;10011&quot;&gt;&lt;property id=&quot;20148&quot; value=&quot;5&quot;/&gt;&lt;property id=&quot;20300&quot; value=&quot;Slide 8 - &amp;quot;Inflammationsfase&amp;quot;&quot;/&gt;&lt;property id=&quot;20307&quot; value=&quot;266&quot;/&gt;&lt;/object&gt;&lt;object type=&quot;3&quot; unique_id=&quot;10012&quot;&gt;&lt;property id=&quot;20148&quot; value=&quot;5&quot;/&gt;&lt;property id=&quot;20300&quot; value=&quot;Slide 9 - &amp;quot;Inflammationsfase&amp;quot;&quot;/&gt;&lt;property id=&quot;20307&quot; value=&quot;267&quot;/&gt;&lt;/object&gt;&lt;object type=&quot;3&quot; unique_id=&quot;10013&quot;&gt;&lt;property id=&quot;20148&quot; value=&quot;5&quot;/&gt;&lt;property id=&quot;20300&quot; value=&quot;Slide 10 - &amp;quot;Proliferationsfasen&amp;quot;&quot;/&gt;&lt;property id=&quot;20307&quot; value=&quot;268&quot;/&gt;&lt;/object&gt;&lt;object type=&quot;3&quot; unique_id=&quot;10014&quot;&gt;&lt;property id=&quot;20148&quot; value=&quot;5&quot;/&gt;&lt;property id=&quot;20300&quot; value=&quot;Slide 11 - &amp;quot;Proliferationsfasen&amp;quot;&quot;/&gt;&lt;property id=&quot;20307&quot; value=&quot;269&quot;/&gt;&lt;/object&gt;&lt;object type=&quot;3&quot; unique_id=&quot;10015&quot;&gt;&lt;property id=&quot;20148&quot; value=&quot;5&quot;/&gt;&lt;property id=&quot;20300&quot; value=&quot;Slide 12 - &amp;quot;Proliferationsfasen&amp;quot;&quot;/&gt;&lt;property id=&quot;20307&quot; value=&quot;270&quot;/&gt;&lt;/object&gt;&lt;object type=&quot;3&quot; unique_id=&quot;10016&quot;&gt;&lt;property id=&quot;20148&quot; value=&quot;5&quot;/&gt;&lt;property id=&quot;20300&quot; value=&quot;Slide 13 - &amp;quot;Maturationsfasen&amp;#x0D;&amp;#x0A;&amp;quot;&quot;/&gt;&lt;property id=&quot;20307&quot; value=&quot;299&quot;/&gt;&lt;/object&gt;&lt;object type=&quot;3&quot; unique_id=&quot;10017&quot;&gt;&lt;property id=&quot;20148&quot; value=&quot;5&quot;/&gt;&lt;property id=&quot;20300&quot; value=&quot;Slide 14&quot;/&gt;&lt;property id=&quot;20307&quot; value=&quot;279&quot;/&gt;&lt;/object&gt;&lt;object type=&quot;3&quot; unique_id=&quot;10018&quot;&gt;&lt;property id=&quot;20148&quot; value=&quot;5&quot;/&gt;&lt;property id=&quot;20300&quot; value=&quot;Slide 15&quot;/&gt;&lt;property id=&quot;20307&quot; value=&quot;280&quot;/&gt;&lt;/object&gt;&lt;object type=&quot;3&quot; unique_id=&quot;10019&quot;&gt;&lt;property id=&quot;20148&quot; value=&quot;5&quot;/&gt;&lt;property id=&quot;20300&quot; value=&quot;Slide 16&quot;/&gt;&lt;property id=&quot;20307&quot; value=&quot;281&quot;/&gt;&lt;/object&gt;&lt;object type=&quot;3&quot; unique_id=&quot;10020&quot;&gt;&lt;property id=&quot;20148&quot; value=&quot;5&quot;/&gt;&lt;property id=&quot;20300&quot; value=&quot;Slide 17&quot;/&gt;&lt;property id=&quot;20307&quot; value=&quot;282&quot;/&gt;&lt;/object&gt;&lt;object type=&quot;3&quot; unique_id=&quot;10021&quot;&gt;&lt;property id=&quot;20148&quot; value=&quot;5&quot;/&gt;&lt;property id=&quot;20300&quot; value=&quot;Slide 18&quot;/&gt;&lt;property id=&quot;20307&quot; value=&quot;283&quot;/&gt;&lt;/object&gt;&lt;object type=&quot;3&quot; unique_id=&quot;10022&quot;&gt;&lt;property id=&quot;20148&quot; value=&quot;5&quot;/&gt;&lt;property id=&quot;20300&quot; value=&quot;Slide 19&quot;/&gt;&lt;property id=&quot;20307&quot; value=&quot;285&quot;/&gt;&lt;/object&gt;&lt;object type=&quot;3&quot; unique_id=&quot;10023&quot;&gt;&lt;property id=&quot;20148&quot; value=&quot;5&quot;/&gt;&lt;property id=&quot;20300&quot; value=&quot;Slide 20 - &amp;quot;Leucopatch treatment reduces ulcer area (PP)&amp;quot;&quot;/&gt;&lt;property id=&quot;20307&quot; value=&quot;287&quot;/&gt;&lt;/object&gt;&lt;object type=&quot;3&quot; unique_id=&quot;10024&quot;&gt;&lt;property id=&quot;20148&quot; value=&quot;5&quot;/&gt;&lt;property id=&quot;20300&quot; value=&quot;Slide 21&quot;/&gt;&lt;property id=&quot;20307&quot; value=&quot;278&quot;/&gt;&lt;/object&gt;&lt;object type=&quot;3&quot; unique_id=&quot;10025&quot;&gt;&lt;property id=&quot;20148&quot; value=&quot;5&quot;/&gt;&lt;property id=&quot;20300&quot; value=&quot;Slide 22&quot;/&gt;&lt;property id=&quot;20307&quot; value=&quot;294&quot;/&gt;&lt;/object&gt;&lt;object type=&quot;3&quot; unique_id=&quot;10026&quot;&gt;&lt;property id=&quot;20148&quot; value=&quot;5&quot;/&gt;&lt;property id=&quot;20300&quot; value=&quot;Slide 23&quot;/&gt;&lt;property id=&quot;20307&quot; value=&quot;272&quot;/&gt;&lt;/object&gt;&lt;object type=&quot;3&quot; unique_id=&quot;10027&quot;&gt;&lt;property id=&quot;20148&quot; value=&quot;5&quot;/&gt;&lt;property id=&quot;20300&quot; value=&quot;Slide 24&quot;/&gt;&lt;property id=&quot;20307&quot; value=&quot;289&quot;/&gt;&lt;/object&gt;&lt;object type=&quot;3&quot; unique_id=&quot;10028&quot;&gt;&lt;property id=&quot;20148&quot; value=&quot;5&quot;/&gt;&lt;property id=&quot;20300&quot; value=&quot;Slide 25&quot;/&gt;&lt;property id=&quot;20307&quot; value=&quot;295&quot;/&gt;&lt;/object&gt;&lt;object type=&quot;3&quot; unique_id=&quot;10029&quot;&gt;&lt;property id=&quot;20148&quot; value=&quot;5&quot;/&gt;&lt;property id=&quot;20300&quot; value=&quot;Slide 26&quot;/&gt;&lt;property id=&quot;20307&quot; value=&quot;290&quot;/&gt;&lt;/object&gt;&lt;object type=&quot;3&quot; unique_id=&quot;10030&quot;&gt;&lt;property id=&quot;20148&quot; value=&quot;5&quot;/&gt;&lt;property id=&quot;20300&quot; value=&quot;Slide 27&quot;/&gt;&lt;property id=&quot;20307&quot; value=&quot;297&quot;/&gt;&lt;/object&gt;&lt;object type=&quot;3&quot; unique_id=&quot;10031&quot;&gt;&lt;property id=&quot;20148&quot; value=&quot;5&quot;/&gt;&lt;property id=&quot;20300&quot; value=&quot;Slide 28&quot;/&gt;&lt;property id=&quot;20307&quot; value=&quot;293&quot;/&gt;&lt;/object&gt;&lt;object type=&quot;3&quot; unique_id=&quot;10032&quot;&gt;&lt;property id=&quot;20148&quot; value=&quot;5&quot;/&gt;&lt;property id=&quot;20300&quot; value=&quot;Slide 29&quot;/&gt;&lt;property id=&quot;20307&quot; value=&quot;298&quot;/&gt;&lt;/object&gt;&lt;object type=&quot;3&quot; unique_id=&quot;10033&quot;&gt;&lt;property id=&quot;20148&quot; value=&quot;5&quot;/&gt;&lt;property id=&quot;20300&quot; value=&quot;Slide 30&quot;/&gt;&lt;property id=&quot;20307&quot; value=&quot;273&quot;/&gt;&lt;/object&gt;&lt;object type=&quot;3&quot; unique_id=&quot;10034&quot;&gt;&lt;property id=&quot;20148&quot; value=&quot;5&quot;/&gt;&lt;property id=&quot;20300&quot; value=&quot;Slide 31&quot;/&gt;&lt;property id=&quot;20307&quot; value=&quot;300&quot;/&gt;&lt;/object&gt;&lt;object type=&quot;3&quot; unique_id=&quot;10035&quot;&gt;&lt;property id=&quot;20148&quot; value=&quot;5&quot;/&gt;&lt;property id=&quot;20300&quot; value=&quot;Slide 32&quot;/&gt;&lt;property id=&quot;20307&quot; value=&quot;301&quot;/&gt;&lt;/object&gt;&lt;object type=&quot;3&quot; unique_id=&quot;10036&quot;&gt;&lt;property id=&quot;20148&quot; value=&quot;5&quot;/&gt;&lt;property id=&quot;20300&quot; value=&quot;Slide 33&quot;/&gt;&lt;property id=&quot;20307&quot; value=&quot;30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</Words>
  <Application>Microsoft Office PowerPoint</Application>
  <PresentationFormat>Brugerdefineret</PresentationFormat>
  <Paragraphs>117</Paragraphs>
  <Slides>33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33</vt:i4>
      </vt:variant>
    </vt:vector>
  </HeadingPairs>
  <TitlesOfParts>
    <vt:vector size="34" baseType="lpstr">
      <vt:lpstr>Office-tema</vt:lpstr>
      <vt:lpstr>LeucoPatch®, det “levende plaster” kun til diabetiske fodsår??  </vt:lpstr>
      <vt:lpstr>PowerPoint-præsentation</vt:lpstr>
      <vt:lpstr>PowerPoint-præsentation</vt:lpstr>
      <vt:lpstr>PowerPoint-præsentation</vt:lpstr>
      <vt:lpstr>Sårheling processen</vt:lpstr>
      <vt:lpstr>Inflammationsfase</vt:lpstr>
      <vt:lpstr>Inflammationsfase</vt:lpstr>
      <vt:lpstr>Inflammationsfase</vt:lpstr>
      <vt:lpstr>Inflammationsfase</vt:lpstr>
      <vt:lpstr>Proliferationsfasen</vt:lpstr>
      <vt:lpstr>Proliferationsfasen</vt:lpstr>
      <vt:lpstr>Proliferationsfasen</vt:lpstr>
      <vt:lpstr>Maturationsfasen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Leucopatch treatment reduces ulcer area (PP)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Annette Høgh</dc:creator>
  <cp:lastModifiedBy>Annette Høgh</cp:lastModifiedBy>
  <cp:revision>22</cp:revision>
  <dcterms:created xsi:type="dcterms:W3CDTF">2019-09-28T08:31:05Z</dcterms:created>
  <dcterms:modified xsi:type="dcterms:W3CDTF">2019-09-30T06:33:21Z</dcterms:modified>
</cp:coreProperties>
</file>