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nstant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 b="def" i="def"/>
      <a:tcStyle>
        <a:tcBdr/>
        <a:fill>
          <a:solidFill>
            <a:srgbClr val="E6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EF1"/>
          </a:solidFill>
        </a:fill>
      </a:tcStyle>
    </a:wholeTbl>
    <a:band2H>
      <a:tcTxStyle b="def" i="def"/>
      <a:tcStyle>
        <a:tcBdr/>
        <a:fill>
          <a:solidFill>
            <a:srgbClr val="E6F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 b="def" i="def"/>
      <a:tcStyle>
        <a:tcBdr/>
        <a:fill>
          <a:solidFill>
            <a:srgbClr val="F0F4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onstantia"/>
      </a:defRPr>
    </a:lvl1pPr>
    <a:lvl2pPr indent="228600" latinLnBrk="0">
      <a:defRPr sz="1200">
        <a:latin typeface="+mj-lt"/>
        <a:ea typeface="+mj-ea"/>
        <a:cs typeface="+mj-cs"/>
        <a:sym typeface="Constantia"/>
      </a:defRPr>
    </a:lvl2pPr>
    <a:lvl3pPr indent="457200" latinLnBrk="0">
      <a:defRPr sz="1200">
        <a:latin typeface="+mj-lt"/>
        <a:ea typeface="+mj-ea"/>
        <a:cs typeface="+mj-cs"/>
        <a:sym typeface="Constantia"/>
      </a:defRPr>
    </a:lvl3pPr>
    <a:lvl4pPr indent="685800" latinLnBrk="0">
      <a:defRPr sz="1200">
        <a:latin typeface="+mj-lt"/>
        <a:ea typeface="+mj-ea"/>
        <a:cs typeface="+mj-cs"/>
        <a:sym typeface="Constantia"/>
      </a:defRPr>
    </a:lvl4pPr>
    <a:lvl5pPr indent="914400" latinLnBrk="0">
      <a:defRPr sz="1200">
        <a:latin typeface="+mj-lt"/>
        <a:ea typeface="+mj-ea"/>
        <a:cs typeface="+mj-cs"/>
        <a:sym typeface="Constantia"/>
      </a:defRPr>
    </a:lvl5pPr>
    <a:lvl6pPr indent="1143000" latinLnBrk="0">
      <a:defRPr sz="1200">
        <a:latin typeface="+mj-lt"/>
        <a:ea typeface="+mj-ea"/>
        <a:cs typeface="+mj-cs"/>
        <a:sym typeface="Constantia"/>
      </a:defRPr>
    </a:lvl6pPr>
    <a:lvl7pPr indent="1371600" latinLnBrk="0">
      <a:defRPr sz="1200">
        <a:latin typeface="+mj-lt"/>
        <a:ea typeface="+mj-ea"/>
        <a:cs typeface="+mj-cs"/>
        <a:sym typeface="Constantia"/>
      </a:defRPr>
    </a:lvl7pPr>
    <a:lvl8pPr indent="1600200" latinLnBrk="0">
      <a:defRPr sz="1200">
        <a:latin typeface="+mj-lt"/>
        <a:ea typeface="+mj-ea"/>
        <a:cs typeface="+mj-cs"/>
        <a:sym typeface="Constantia"/>
      </a:defRPr>
    </a:lvl8pPr>
    <a:lvl9pPr indent="1828800" latinLnBrk="0">
      <a:defRPr sz="1200">
        <a:latin typeface="+mj-lt"/>
        <a:ea typeface="+mj-ea"/>
        <a:cs typeface="+mj-cs"/>
        <a:sym typeface="Constantia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dias">
    <p:bg>
      <p:bgPr>
        <a:gradFill flip="none" rotWithShape="1">
          <a:gsLst>
            <a:gs pos="0">
              <a:srgbClr val="42A1D9"/>
            </a:gs>
            <a:gs pos="25000">
              <a:srgbClr val="4499C9"/>
            </a:gs>
            <a:gs pos="100000">
              <a:srgbClr val="002A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</p:spPr>
        <p:txBody>
          <a:bodyPr/>
          <a:lstStyle>
            <a:lvl1pPr algn="r">
              <a:defRPr b="1" sz="5600">
                <a:solidFill>
                  <a:srgbClr val="4DE1EA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/>
            <a:r>
              <a:t>Titeltekst</a:t>
            </a:r>
          </a:p>
        </p:txBody>
      </p:sp>
      <p:sp>
        <p:nvSpPr>
          <p:cNvPr id="17" name="Shape 17"/>
          <p:cNvSpPr/>
          <p:nvPr>
            <p:ph type="body" sz="half" idx="1"/>
          </p:nvPr>
        </p:nvSpPr>
        <p:spPr>
          <a:xfrm>
            <a:off x="533400" y="3228536"/>
            <a:ext cx="7854696" cy="1752601"/>
          </a:xfrm>
          <a:prstGeom prst="rect">
            <a:avLst/>
          </a:prstGeom>
        </p:spPr>
        <p:txBody>
          <a:bodyPr lIns="0" tIns="0" rIns="0" bIns="0"/>
          <a:lstStyle>
            <a:lvl1pPr marL="0" marR="45719" indent="0" algn="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marR="45719" indent="457200" algn="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marR="45719" indent="914400" algn="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marR="45719" indent="1371600" algn="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marR="45719" indent="1828800" algn="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EA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6629400" y="914400"/>
            <a:ext cx="2057400" cy="5211764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xfrm>
            <a:off x="457200" y="914400"/>
            <a:ext cx="6019800" cy="5211764"/>
          </a:xfrm>
          <a:prstGeom prst="rect">
            <a:avLst/>
          </a:prstGeom>
        </p:spPr>
        <p:txBody>
          <a:bodyPr/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Afsnitsoverskrift">
    <p:bg>
      <p:bgPr>
        <a:gradFill flip="none" rotWithShape="1">
          <a:gsLst>
            <a:gs pos="0">
              <a:srgbClr val="42A1D9"/>
            </a:gs>
            <a:gs pos="25000">
              <a:srgbClr val="4499C9"/>
            </a:gs>
            <a:gs pos="100000">
              <a:srgbClr val="002A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530351" y="1316736"/>
            <a:ext cx="7772401" cy="1362456"/>
          </a:xfrm>
          <a:prstGeom prst="rect">
            <a:avLst/>
          </a:prstGeom>
        </p:spPr>
        <p:txBody>
          <a:bodyPr/>
          <a:lstStyle>
            <a:lvl1pPr>
              <a:defRPr b="1" sz="5600">
                <a:solidFill>
                  <a:srgbClr val="4BE4AD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/>
            <a:r>
              <a:t>Titeltekst</a:t>
            </a:r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530351" y="2704663"/>
            <a:ext cx="7772401" cy="1509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lvl1pPr>
            <a:lvl2pPr marL="0" indent="393192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lvl2pPr>
            <a:lvl3pPr marL="0" indent="667511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lvl3pPr>
            <a:lvl4pPr marL="0" indent="978408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lvl4pPr>
            <a:lvl5pPr marL="0" indent="1252727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</a:defRPr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1EA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4" name="Shape 44"/>
          <p:cNvSpPr/>
          <p:nvPr>
            <p:ph type="body" sz="half" idx="1"/>
          </p:nvPr>
        </p:nvSpPr>
        <p:spPr>
          <a:xfrm>
            <a:off x="457200" y="1920084"/>
            <a:ext cx="4038600" cy="4434842"/>
          </a:xfrm>
          <a:prstGeom prst="rect">
            <a:avLst/>
          </a:prstGeom>
        </p:spPr>
        <p:txBody>
          <a:bodyPr/>
          <a:lstStyle>
            <a:lvl3pPr marL="988466" indent="-320954"/>
            <a:lvl4pPr marL="1282191" indent="-303783"/>
            <a:lvl5pPr marL="1556511" indent="-303783"/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457200" y="1855247"/>
            <a:ext cx="4040188" cy="65935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lvl1pPr>
            <a:lvl2pPr marL="0" indent="393192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lvl2pPr>
            <a:lvl3pPr marL="0" indent="667511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lvl3pPr>
            <a:lvl4pPr marL="0" indent="978408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lvl4pPr>
            <a:lvl5pPr marL="0" indent="1252727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4" name="Shape 54"/>
          <p:cNvSpPr/>
          <p:nvPr>
            <p:ph type="body" sz="quarter" idx="13"/>
          </p:nvPr>
        </p:nvSpPr>
        <p:spPr>
          <a:xfrm>
            <a:off x="4645025" y="1859757"/>
            <a:ext cx="4041775" cy="654844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rgbClr val="04617B"/>
                </a:solidFill>
              </a:defRPr>
            </a:pP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457200" y="704087"/>
            <a:ext cx="83058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685800" y="514351"/>
            <a:ext cx="2743200" cy="116205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Titeltekst</a:t>
            </a:r>
          </a:p>
        </p:txBody>
      </p:sp>
      <p:sp>
        <p:nvSpPr>
          <p:cNvPr id="78" name="Shape 78"/>
          <p:cNvSpPr/>
          <p:nvPr>
            <p:ph type="body" sz="half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tIns="18288" rIns="18288" bIns="18288"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64008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188719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463039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9" name="Shape 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 flipV="1" rot="420000">
            <a:off x="3165753" y="1108077"/>
            <a:ext cx="5257801" cy="411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984" y="0"/>
                </a:lnTo>
                <a:lnTo>
                  <a:pt x="21600" y="788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>
            <a:solidFill>
              <a:srgbClr val="C0C0C0"/>
            </a:solidFill>
          </a:ln>
          <a:effectLst>
            <a:outerShdw sx="100000" sy="100000" kx="0" ky="0" algn="b" rotWithShape="0" blurRad="63500" dist="38500" dir="750000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" name="Shape 87"/>
          <p:cNvSpPr/>
          <p:nvPr/>
        </p:nvSpPr>
        <p:spPr>
          <a:xfrm flipV="1" rot="420000">
            <a:off x="8004133" y="5359768"/>
            <a:ext cx="155449" cy="155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bevel/>
          </a:ln>
          <a:effectLst>
            <a:outerShdw sx="100000" sy="100000" kx="0" ky="0" algn="b" rotWithShape="0" blurRad="25400" dist="6350" dir="12900000">
              <a:srgbClr val="000000">
                <a:alpha val="47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09600" y="1176995"/>
            <a:ext cx="2212849" cy="158262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09600" y="2828785"/>
            <a:ext cx="2209800" cy="21793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ClrTx/>
              <a:buSzTx/>
              <a:buFontTx/>
              <a:buNone/>
              <a:defRPr sz="1300"/>
            </a:lvl1pPr>
            <a:lvl2pPr>
              <a:spcBef>
                <a:spcPts val="200"/>
              </a:spcBef>
              <a:buClrTx/>
              <a:buFontTx/>
              <a:defRPr sz="1300"/>
            </a:lvl2pPr>
            <a:lvl3pPr marL="988466" indent="-320954">
              <a:spcBef>
                <a:spcPts val="200"/>
              </a:spcBef>
              <a:buClrTx/>
              <a:buFontTx/>
              <a:defRPr sz="1300"/>
            </a:lvl3pPr>
            <a:lvl4pPr marL="1282191" indent="-303783">
              <a:spcBef>
                <a:spcPts val="200"/>
              </a:spcBef>
              <a:buClrTx/>
              <a:buFontTx/>
              <a:defRPr sz="1300"/>
            </a:lvl4pPr>
            <a:lvl5pPr marL="1556511" indent="-303783">
              <a:spcBef>
                <a:spcPts val="200"/>
              </a:spcBef>
              <a:buClrTx/>
              <a:buFontTx/>
              <a:defRPr sz="13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90" name="Shape 90"/>
          <p:cNvSpPr/>
          <p:nvPr>
            <p:ph type="pic" sz="half" idx="13"/>
          </p:nvPr>
        </p:nvSpPr>
        <p:spPr>
          <a:xfrm rot="420000">
            <a:off x="3485793" y="1199516"/>
            <a:ext cx="4617721" cy="3931922"/>
          </a:xfrm>
          <a:prstGeom prst="rect">
            <a:avLst/>
          </a:prstGeom>
          <a:ln w="3175" cap="rnd">
            <a:solidFill>
              <a:srgbClr val="C0C0C0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/>
        </p:nvSpPr>
        <p:spPr>
          <a:xfrm flipV="1">
            <a:off x="-9525" y="5816600"/>
            <a:ext cx="9163050" cy="1041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39E">
                  <a:alpha val="45000"/>
                </a:srgbClr>
              </a:gs>
              <a:gs pos="100000">
                <a:srgbClr val="00C5CE">
                  <a:alpha val="5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" name="Shape 92"/>
          <p:cNvSpPr/>
          <p:nvPr/>
        </p:nvSpPr>
        <p:spPr>
          <a:xfrm flipV="1">
            <a:off x="4381500" y="6250789"/>
            <a:ext cx="4762500" cy="607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FA6">
                  <a:alpha val="30000"/>
                </a:srgbClr>
              </a:gs>
              <a:gs pos="80000">
                <a:srgbClr val="008ABE">
                  <a:alpha val="4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9525" y="-7144"/>
            <a:ext cx="9163050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39E">
                  <a:alpha val="45000"/>
                </a:srgbClr>
              </a:gs>
              <a:gs pos="100000">
                <a:srgbClr val="00C5CE">
                  <a:alpha val="5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Shape 3"/>
          <p:cNvSpPr/>
          <p:nvPr/>
        </p:nvSpPr>
        <p:spPr>
          <a:xfrm>
            <a:off x="4381500" y="-7145"/>
            <a:ext cx="4762500" cy="60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9FA6">
                  <a:alpha val="30000"/>
                </a:srgbClr>
              </a:gs>
              <a:gs pos="80000">
                <a:srgbClr val="008ABE">
                  <a:alpha val="4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" name="Group 6"/>
          <p:cNvGrpSpPr/>
          <p:nvPr/>
        </p:nvGrpSpPr>
        <p:grpSpPr>
          <a:xfrm>
            <a:off x="-29294" y="-16113"/>
            <a:ext cx="9197178" cy="1058653"/>
            <a:chOff x="0" y="0"/>
            <a:chExt cx="9197177" cy="1058652"/>
          </a:xfrm>
        </p:grpSpPr>
        <p:sp>
          <p:nvSpPr>
            <p:cNvPr id="4" name="Shape 4"/>
            <p:cNvSpPr/>
            <p:nvPr/>
          </p:nvSpPr>
          <p:spPr>
            <a:xfrm rot="21435692">
              <a:off x="9616" y="218536"/>
              <a:ext cx="9163051" cy="6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5A0BE">
                  <a:alpha val="7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" name="Shape 5"/>
            <p:cNvSpPr/>
            <p:nvPr/>
          </p:nvSpPr>
          <p:spPr>
            <a:xfrm rot="21435692">
              <a:off x="14474" y="291986"/>
              <a:ext cx="9175813" cy="5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8B6BA">
                  <a:alpha val="7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" name="Shape 7"/>
          <p:cNvSpPr/>
          <p:nvPr>
            <p:ph type="title"/>
          </p:nvPr>
        </p:nvSpPr>
        <p:spPr>
          <a:xfrm>
            <a:off x="457200" y="70408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457200" y="1935479"/>
            <a:ext cx="8229600" cy="438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9" name="Shape 9"/>
          <p:cNvSpPr/>
          <p:nvPr>
            <p:ph type="sldNum" sz="quarter" idx="2"/>
          </p:nvPr>
        </p:nvSpPr>
        <p:spPr>
          <a:xfrm>
            <a:off x="8521700" y="6518275"/>
            <a:ext cx="165101" cy="2032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4617B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95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1pPr>
      <a:lvl2pPr marL="660654" marR="0" indent="-267461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85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2pPr>
      <a:lvl3pPr marL="973182" marR="0" indent="-30567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70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3pPr>
      <a:lvl4pPr marL="1251813" marR="0" indent="-27340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65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4pPr>
      <a:lvl5pPr marL="1526133" marR="0" indent="-27340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65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5pPr>
      <a:lvl6pPr marL="1830832" marR="0" indent="-303783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80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6pPr>
      <a:lvl7pPr marL="2034539" marR="0" indent="-2971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80000"/>
        <a:buFont typeface="Wingdings 2"/>
        <a:buChar char="●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7pPr>
      <a:lvl8pPr marL="2308860" marR="0" indent="-29717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100000"/>
        <a:buFont typeface="Wingdings 2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8pPr>
      <a:lvl9pPr marL="2625634" marR="0" indent="-33963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Pct val="100000"/>
        <a:buFont typeface="Wingdings 2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nstant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</p:spPr>
        <p:txBody>
          <a:bodyPr/>
          <a:lstStyle/>
          <a:p>
            <a:pPr/>
            <a:r>
              <a:t>Diagnosen skal stilles.</a:t>
            </a:r>
            <a:br/>
          </a:p>
        </p:txBody>
      </p:sp>
      <p:sp>
        <p:nvSpPr>
          <p:cNvPr id="121" name="Shape 121"/>
          <p:cNvSpPr/>
          <p:nvPr>
            <p:ph type="subTitle" sz="half" idx="1"/>
          </p:nvPr>
        </p:nvSpPr>
        <p:spPr>
          <a:xfrm>
            <a:off x="533400" y="3228536"/>
            <a:ext cx="7854696" cy="1752601"/>
          </a:xfrm>
          <a:prstGeom prst="rect">
            <a:avLst/>
          </a:prstGeom>
        </p:spPr>
        <p:txBody>
          <a:bodyPr/>
          <a:lstStyle/>
          <a:p>
            <a:pPr/>
            <a:r>
              <a:t>Rolf Jelnes</a:t>
            </a:r>
          </a:p>
          <a:p>
            <a:pPr/>
            <a:r>
              <a:t>13.11.2017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 descr="Large confetti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Engelsk studie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2470"/>
            </a:pPr>
            <a:r>
              <a:t>2000 dm ptt gennem 2 år</a:t>
            </a:r>
          </a:p>
          <a:p>
            <a:pPr lvl="2" marL="868680" indent="-234543" defTabSz="86868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defRPr sz="1994"/>
            </a:pPr>
            <a:r>
              <a:t>En kontrolleret undersøgelse</a:t>
            </a:r>
          </a:p>
          <a:p>
            <a:pPr lvl="2" marL="868680" indent="-234543" defTabSz="868680">
              <a:lnSpc>
                <a:spcPct val="90000"/>
              </a:lnSpc>
              <a:spcBef>
                <a:spcPts val="400"/>
              </a:spcBef>
              <a:buClr>
                <a:schemeClr val="accent2"/>
              </a:buClr>
              <a:defRPr sz="1994"/>
            </a:pPr>
            <a:r>
              <a:t>Neuropati og trykmåling</a:t>
            </a:r>
          </a:p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2470"/>
            </a:pPr>
            <a:r>
              <a:t>15%  er risikopatienter</a:t>
            </a:r>
          </a:p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2470"/>
            </a:pPr>
          </a:p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2470"/>
            </a:pPr>
            <a:r>
              <a:t>Indsats reducerer antallet af ”store” amputationer fra 12 til 1 over de 2 år </a:t>
            </a:r>
          </a:p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2470"/>
            </a:pPr>
          </a:p>
          <a:p>
            <a:pPr marL="260604" indent="-260604" defTabSz="868680">
              <a:lnSpc>
                <a:spcPct val="90000"/>
              </a:lnSpc>
              <a:spcBef>
                <a:spcPts val="500"/>
              </a:spcBef>
              <a:defRPr sz="1520"/>
            </a:pPr>
            <a:r>
              <a:t>McCabe CJ, Stevenson RC,  Dolan AM:</a:t>
            </a:r>
            <a:br/>
            <a:r>
              <a:rPr b="1"/>
              <a:t>Evaluation of a Diabetic Foot Screening and Protecting Programme</a:t>
            </a:r>
            <a:r>
              <a:t>.</a:t>
            </a:r>
            <a:br/>
            <a:r>
              <a:t>Diabet.Med. 1998;15:80-84</a:t>
            </a:r>
            <a:r>
              <a:rPr sz="2470"/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89 årig mand</a:t>
            </a:r>
          </a:p>
          <a:p>
            <a:pPr/>
          </a:p>
          <a:p>
            <a:pPr/>
            <a:r>
              <a:t>Hvad nu?</a:t>
            </a:r>
          </a:p>
        </p:txBody>
      </p:sp>
      <p:pic>
        <p:nvPicPr>
          <p:cNvPr id="155" name="image2.png" descr="alf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70.2 arterielt sår</a:t>
            </a:r>
          </a:p>
        </p:txBody>
      </p:sp>
      <p:sp>
        <p:nvSpPr>
          <p:cNvPr id="158" name="Shape 15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89 årig mand.</a:t>
            </a:r>
          </a:p>
          <a:p>
            <a:pPr/>
            <a:r>
              <a:t>Iskæmiske hvilesmerter</a:t>
            </a:r>
          </a:p>
          <a:p>
            <a:pPr/>
            <a:r>
              <a:t>Tør, tynd hud, sort nekrose</a:t>
            </a:r>
          </a:p>
          <a:p>
            <a:pPr/>
            <a:r>
              <a:t>Ingen fodpulse, </a:t>
            </a:r>
          </a:p>
          <a:p>
            <a:pPr/>
            <a:r>
              <a:t>Bevaret følesans</a:t>
            </a:r>
          </a:p>
          <a:p>
            <a:pPr/>
          </a:p>
          <a:p>
            <a:pPr/>
            <a:r>
              <a:t>ABI : 40/160 = 0,25</a:t>
            </a:r>
          </a:p>
          <a:p>
            <a:pPr/>
          </a:p>
          <a:p>
            <a:pPr/>
            <a:r>
              <a:t>Handling:</a:t>
            </a:r>
          </a:p>
          <a:p>
            <a:pPr/>
            <a:r>
              <a:t>Henvisning til karkirurg</a:t>
            </a:r>
          </a:p>
          <a:p>
            <a:pPr/>
            <a:r>
              <a:t>Aflastende fodtøj</a:t>
            </a:r>
          </a:p>
        </p:txBody>
      </p:sp>
      <p:pic>
        <p:nvPicPr>
          <p:cNvPr id="159" name="image2.png" descr="alf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74 årig mand</a:t>
            </a:r>
          </a:p>
        </p:txBody>
      </p:sp>
      <p:pic>
        <p:nvPicPr>
          <p:cNvPr id="163" name="image3.png" descr="neuroiskæm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 14.7 neuroiskæmisk sår</a:t>
            </a:r>
          </a:p>
        </p:txBody>
      </p:sp>
      <p:sp>
        <p:nvSpPr>
          <p:cNvPr id="166" name="Shape 16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05255">
              <a:defRPr sz="1386"/>
            </a:pPr>
            <a:r>
              <a:t>74 årig mand</a:t>
            </a:r>
          </a:p>
          <a:p>
            <a:pPr defTabSz="905255">
              <a:defRPr sz="1386"/>
            </a:pPr>
          </a:p>
          <a:p>
            <a:pPr defTabSz="905255">
              <a:defRPr sz="1386"/>
            </a:pPr>
            <a:r>
              <a:t>Type 2 diabetes gennem 10 år</a:t>
            </a:r>
          </a:p>
          <a:p>
            <a:pPr defTabSz="905255">
              <a:defRPr sz="1386"/>
            </a:pPr>
            <a:r>
              <a:t>Ingen smerter</a:t>
            </a:r>
          </a:p>
          <a:p>
            <a:pPr defTabSz="905255">
              <a:defRPr sz="1386"/>
            </a:pPr>
            <a:r>
              <a:t>Sår placeret på laterale fodrand, gule/sorte nekroser, ødem.</a:t>
            </a:r>
          </a:p>
          <a:p>
            <a:pPr defTabSz="905255">
              <a:defRPr sz="1386"/>
            </a:pPr>
            <a:r>
              <a:t>Ingen fodpulse, sensorisk neuropati, tør, glat hud.</a:t>
            </a:r>
          </a:p>
          <a:p>
            <a:pPr defTabSz="905255">
              <a:defRPr sz="1386"/>
            </a:pPr>
          </a:p>
          <a:p>
            <a:pPr defTabSz="905255">
              <a:defRPr sz="1386"/>
            </a:pPr>
            <a:r>
              <a:t>ABI:  220/ 150 = 1,47</a:t>
            </a:r>
          </a:p>
          <a:p>
            <a:pPr defTabSz="905255">
              <a:defRPr sz="1386"/>
            </a:pPr>
            <a:r>
              <a:t>(falsk forhøjet)</a:t>
            </a:r>
          </a:p>
          <a:p>
            <a:pPr defTabSz="905255">
              <a:defRPr sz="1386"/>
            </a:pPr>
          </a:p>
          <a:p>
            <a:pPr defTabSz="905255">
              <a:defRPr sz="1386"/>
            </a:pPr>
            <a:r>
              <a:t>Handling:</a:t>
            </a:r>
          </a:p>
          <a:p>
            <a:pPr defTabSz="905255">
              <a:defRPr sz="1386"/>
            </a:pPr>
            <a:r>
              <a:t>Henvisning til det multidisciplinære team.</a:t>
            </a:r>
          </a:p>
          <a:p>
            <a:pPr defTabSz="905255">
              <a:defRPr sz="1386"/>
            </a:pPr>
            <a:r>
              <a:t>Aflastende fodtøj</a:t>
            </a:r>
          </a:p>
          <a:p>
            <a:pPr defTabSz="905255">
              <a:defRPr sz="1386"/>
            </a:pPr>
            <a:r>
              <a:t>Kompression ?</a:t>
            </a:r>
          </a:p>
        </p:txBody>
      </p:sp>
      <p:pic>
        <p:nvPicPr>
          <p:cNvPr id="167" name="image3.png" descr="neuroiskæm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69 årig kvinde</a:t>
            </a:r>
          </a:p>
        </p:txBody>
      </p:sp>
      <p:pic>
        <p:nvPicPr>
          <p:cNvPr id="171" name="image4.png" descr="Traum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89.8 traumatisk sår</a:t>
            </a:r>
          </a:p>
        </p:txBody>
      </p:sp>
      <p:sp>
        <p:nvSpPr>
          <p:cNvPr id="174" name="Shape 17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69 årig kvinde</a:t>
            </a:r>
          </a:p>
          <a:p>
            <a:pPr/>
          </a:p>
          <a:p>
            <a:pPr/>
            <a:r>
              <a:t>Føler sig rask og rørig</a:t>
            </a:r>
          </a:p>
          <a:p>
            <a:pPr/>
            <a:r>
              <a:t>Kan ikke erindre traume. Ingen ødemtendens.</a:t>
            </a:r>
          </a:p>
          <a:p>
            <a:pPr/>
          </a:p>
          <a:p>
            <a:pPr/>
            <a:r>
              <a:t>Ødem i omgivelserne – microødem</a:t>
            </a:r>
          </a:p>
          <a:p>
            <a:pPr/>
            <a:r>
              <a:t>Ingen hudpigmenteringer</a:t>
            </a:r>
          </a:p>
          <a:p>
            <a:pPr/>
          </a:p>
          <a:p>
            <a:pPr/>
            <a:r>
              <a:t>Flotte fodpulse, ingen sensorisk neuropati.</a:t>
            </a:r>
          </a:p>
          <a:p>
            <a:pPr/>
            <a:r>
              <a:t>Handling: kompression</a:t>
            </a:r>
          </a:p>
        </p:txBody>
      </p:sp>
      <p:pic>
        <p:nvPicPr>
          <p:cNvPr id="175" name="image4.png" descr="Traum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75050" y="2046533"/>
            <a:ext cx="5111750" cy="38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83.0 Venøst sår</a:t>
            </a:r>
          </a:p>
        </p:txBody>
      </p:sp>
      <p:sp>
        <p:nvSpPr>
          <p:cNvPr id="178" name="Shape 17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59 årig kvinde</a:t>
            </a:r>
          </a:p>
        </p:txBody>
      </p:sp>
      <p:pic>
        <p:nvPicPr>
          <p:cNvPr id="179" name="image5.png" descr="venø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75050" y="2522382"/>
            <a:ext cx="5111750" cy="288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83.0 Venøst sår</a:t>
            </a:r>
          </a:p>
        </p:txBody>
      </p:sp>
      <p:sp>
        <p:nvSpPr>
          <p:cNvPr id="182" name="Shape 18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59 årig kvinde</a:t>
            </a:r>
          </a:p>
          <a:p>
            <a:pPr/>
            <a:r>
              <a:t>Ødemtendens, der tiltager i løbet af dagen. Trætte ben</a:t>
            </a:r>
          </a:p>
          <a:p>
            <a:pPr/>
          </a:p>
          <a:p>
            <a:pPr/>
            <a:r>
              <a:t>Placering medialt</a:t>
            </a:r>
          </a:p>
          <a:p>
            <a:pPr/>
            <a:r>
              <a:t>Overfladisk</a:t>
            </a:r>
          </a:p>
          <a:p>
            <a:pPr/>
            <a:r>
              <a:t>Ingen sorte nekroser</a:t>
            </a:r>
          </a:p>
          <a:p>
            <a:pPr/>
            <a:r>
              <a:t>Atrophi blanche</a:t>
            </a:r>
          </a:p>
          <a:p>
            <a:pPr/>
            <a:r>
              <a:t>Flotte fodpulse</a:t>
            </a:r>
          </a:p>
          <a:p>
            <a:pPr/>
            <a:r>
              <a:t>Bevaret følesans</a:t>
            </a:r>
          </a:p>
          <a:p>
            <a:pPr/>
            <a:r>
              <a:t>Dilaterede vener i stående stilling</a:t>
            </a:r>
          </a:p>
          <a:p>
            <a:pPr/>
          </a:p>
          <a:p>
            <a:pPr/>
            <a:r>
              <a:t>Handling:</a:t>
            </a:r>
          </a:p>
          <a:p>
            <a:pPr/>
            <a:r>
              <a:t>Kompression </a:t>
            </a:r>
          </a:p>
          <a:p>
            <a:pPr/>
            <a:r>
              <a:t>Henvisning til venescanning</a:t>
            </a:r>
          </a:p>
        </p:txBody>
      </p:sp>
      <p:pic>
        <p:nvPicPr>
          <p:cNvPr id="183" name="image5.png" descr="venø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75050" y="2522382"/>
            <a:ext cx="5111750" cy="288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Sår er et symptom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Vi skal behandle årsagen !</a:t>
            </a:r>
          </a:p>
          <a:p>
            <a:pPr/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Ulcus cruris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Patient forløb</a:t>
            </a:r>
          </a:p>
        </p:txBody>
      </p:sp>
      <p:sp>
        <p:nvSpPr>
          <p:cNvPr id="186" name="Shape 18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Sår gennem 4 år.</a:t>
            </a:r>
          </a:p>
          <a:p>
            <a:pPr/>
            <a:r>
              <a:t>Har været ved hudlæge.</a:t>
            </a:r>
          </a:p>
          <a:p>
            <a:pPr/>
            <a:r>
              <a:t>Ingen ændring af såret.</a:t>
            </a:r>
          </a:p>
          <a:p>
            <a:pPr/>
            <a:r>
              <a:t>Der er fodpuls, ingen neuropati.</a:t>
            </a:r>
          </a:p>
          <a:p>
            <a:pPr/>
          </a:p>
          <a:p>
            <a:pPr/>
            <a:r>
              <a:t>Bandagen skiftes 2 gange om ugen: </a:t>
            </a:r>
          </a:p>
          <a:p>
            <a:pPr/>
            <a:r>
              <a:t>pris: 208.000 kr. for kommunen.</a:t>
            </a:r>
          </a:p>
          <a:p>
            <a:pPr/>
            <a:r>
              <a:t>(2 * 500 kr. * 52 * 4) </a:t>
            </a:r>
          </a:p>
        </p:txBody>
      </p:sp>
      <p:pic>
        <p:nvPicPr>
          <p:cNvPr id="187" name="image6.png" descr="bas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522382"/>
            <a:ext cx="5111750" cy="288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Basocellulært carcinom</a:t>
            </a:r>
          </a:p>
        </p:txBody>
      </p:sp>
      <p:sp>
        <p:nvSpPr>
          <p:cNvPr id="190" name="Shape 190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05255">
              <a:defRPr sz="1386"/>
            </a:pPr>
          </a:p>
          <a:p>
            <a:pPr defTabSz="905255">
              <a:defRPr sz="1386"/>
            </a:pPr>
            <a:r>
              <a:t>Sår gennem 4 år.</a:t>
            </a:r>
          </a:p>
          <a:p>
            <a:pPr defTabSz="905255">
              <a:defRPr sz="1386"/>
            </a:pPr>
            <a:r>
              <a:t>Har været ved hudlæge.</a:t>
            </a:r>
          </a:p>
          <a:p>
            <a:pPr defTabSz="905255">
              <a:defRPr sz="1386"/>
            </a:pPr>
            <a:r>
              <a:t>Ingen ændring af såret.</a:t>
            </a:r>
          </a:p>
          <a:p>
            <a:pPr defTabSz="905255">
              <a:defRPr sz="1386"/>
            </a:pPr>
            <a:r>
              <a:t>Der er fodpuls, ingen neuropati.</a:t>
            </a:r>
          </a:p>
          <a:p>
            <a:pPr defTabSz="905255">
              <a:defRPr sz="1386"/>
            </a:pPr>
          </a:p>
          <a:p>
            <a:pPr defTabSz="905255">
              <a:defRPr sz="1386"/>
            </a:pPr>
            <a:r>
              <a:t>Bandagen skiftes 2 gange om ugen: pris: 208.000 kr. for kommunen. </a:t>
            </a:r>
          </a:p>
          <a:p>
            <a:pPr defTabSz="905255">
              <a:defRPr sz="1386"/>
            </a:pPr>
          </a:p>
          <a:p>
            <a:pPr defTabSz="905255">
              <a:defRPr sz="1386"/>
            </a:pPr>
            <a:r>
              <a:t>Biopsi: </a:t>
            </a:r>
            <a:r>
              <a:rPr b="1"/>
              <a:t>Basocellulært Carcinom</a:t>
            </a:r>
            <a:endParaRPr b="1"/>
          </a:p>
          <a:p>
            <a:pPr defTabSz="905255">
              <a:defRPr sz="1386"/>
            </a:pPr>
            <a:endParaRPr b="1"/>
          </a:p>
          <a:p>
            <a:pPr defTabSz="905255">
              <a:defRPr sz="1386"/>
            </a:pPr>
            <a:r>
              <a:t>Ved sår der ikke heler efter den lokale standard: </a:t>
            </a:r>
          </a:p>
          <a:p>
            <a:pPr defTabSz="905255">
              <a:defRPr b="1" sz="1386"/>
            </a:pPr>
            <a:r>
              <a:t>REVURDER, REFLEKTER, TVÆRSEKTORIELT SAMARBEJDE</a:t>
            </a:r>
          </a:p>
        </p:txBody>
      </p:sp>
      <p:pic>
        <p:nvPicPr>
          <p:cNvPr id="191" name="image6.png" descr="bas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522382"/>
            <a:ext cx="5111750" cy="2880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Sår er et symptom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Vi skal behandle årsagen !</a:t>
            </a:r>
          </a:p>
          <a:p>
            <a:pPr/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Ulcus cruris  - duer ikke, som årsags diagnose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365"/>
            </a:lvl1pPr>
          </a:lstStyle>
          <a:p>
            <a:pPr/>
            <a:r>
              <a:t>Hyppigste årsager til kronisk sår: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Uddrag fra databasen: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Traume (735 ptt)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Tryk (627 ptt)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Diabetes med neuropati (529 ptt)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Venøst (513 ptt)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Diabetes med neuroiskæmi (359 ptt)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Arteriosclerose (366 ptt)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Lyt</a:t>
            </a:r>
            <a:r>
              <a:rPr b="0"/>
              <a:t>, se, føl, mål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Familiær disposition til arterielle eller venøse  sygdomme.</a:t>
            </a:r>
          </a:p>
          <a:p>
            <a:pPr/>
            <a:r>
              <a:t>Diabetes</a:t>
            </a:r>
          </a:p>
          <a:p>
            <a:pPr/>
            <a:r>
              <a:t>Smerter?</a:t>
            </a:r>
          </a:p>
          <a:p>
            <a:pPr/>
          </a:p>
          <a:p>
            <a:pPr/>
            <a:r>
              <a:t>Er der iskæmiske hvilesmerter?</a:t>
            </a:r>
          </a:p>
          <a:p>
            <a:pPr/>
            <a:r>
              <a:t>Tyngde fornemmelse, træthed i benene ?</a:t>
            </a:r>
          </a:p>
          <a:p>
            <a:pPr/>
            <a:r>
              <a:t>Er der ødemtendens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Lyt, </a:t>
            </a:r>
            <a:r>
              <a:rPr b="1"/>
              <a:t>se</a:t>
            </a:r>
            <a:r>
              <a:t>, føl, mål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Hvor er såret placeret?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Fod? Læg-medialt? Læg-fortil? Læg-lateralt? </a:t>
            </a:r>
          </a:p>
          <a:p>
            <a:pPr/>
            <a:r>
              <a:t>Er der symmetri ?</a:t>
            </a:r>
          </a:p>
          <a:p>
            <a:pPr/>
            <a:r>
              <a:t>Foddeformitet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Hammertæer, hulfod, platfod, hyperkeratoser</a:t>
            </a:r>
          </a:p>
          <a:p>
            <a:pPr/>
            <a:r>
              <a:t>Synlige varicer?</a:t>
            </a:r>
          </a:p>
          <a:p>
            <a:pPr/>
            <a:r>
              <a:t>Pigmenteringer?</a:t>
            </a:r>
          </a:p>
          <a:p>
            <a:pPr/>
            <a:r>
              <a:t>Er der ødem?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Lyt, se, </a:t>
            </a:r>
            <a:r>
              <a:rPr b="1"/>
              <a:t>føl</a:t>
            </a:r>
            <a:r>
              <a:t>, mål</a:t>
            </a:r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Huden</a:t>
            </a:r>
          </a:p>
          <a:p>
            <a:pPr/>
            <a:r>
              <a:t>Fodpulse</a:t>
            </a:r>
          </a:p>
          <a:p>
            <a:pPr/>
            <a:r>
              <a:t>Ødem</a:t>
            </a:r>
          </a:p>
          <a:p>
            <a:pPr/>
            <a:r>
              <a:t>Pitting ødem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Lyt, se, føl, </a:t>
            </a:r>
            <a:r>
              <a:rPr b="1"/>
              <a:t>mål</a:t>
            </a:r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 der sensorisk neuropati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Monofilament</a:t>
            </a:r>
          </a:p>
          <a:p>
            <a:pPr/>
            <a:endParaRPr sz="2400"/>
          </a:p>
          <a:p>
            <a:pPr/>
            <a:r>
              <a:t>Ankeltryksmåling med Doppler</a:t>
            </a:r>
          </a:p>
          <a:p>
            <a:pPr/>
          </a:p>
          <a:p>
            <a:pPr/>
            <a:r>
              <a:t>Beregning af ankel/arm index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Ankeltryk og monofilament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Apparatur til ca. 6000 kr.</a:t>
            </a:r>
          </a:p>
          <a:p>
            <a:pPr/>
          </a:p>
          <a:p>
            <a:pPr/>
            <a:r>
              <a:t>Skiller fårene fra bukkene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 ABI &lt; 0,5 risikofod</a:t>
            </a:r>
          </a:p>
          <a:p>
            <a:pPr lvl="1" marL="640080" indent="-246888">
              <a:spcBef>
                <a:spcPts val="500"/>
              </a:spcBef>
              <a:buClr>
                <a:schemeClr val="accent1"/>
              </a:buClr>
              <a:defRPr sz="2400"/>
            </a:pPr>
            <a:r>
              <a:t> ABI &lt; 0,5 og sensorisk neuropati - højrisikofod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Forløb">
  <a:themeElements>
    <a:clrScheme name="Forløb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Forløb">
      <a:majorFont>
        <a:latin typeface="Constantia"/>
        <a:ea typeface="Constantia"/>
        <a:cs typeface="Constantia"/>
      </a:majorFont>
      <a:minorFont>
        <a:latin typeface="Helvetica"/>
        <a:ea typeface="Helvetica"/>
        <a:cs typeface="Helvetica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32544">
                <a:alpha val="48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32544">
                <a:alpha val="48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2474A">
                <a:alpha val="4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32544">
              <a:alpha val="4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32544">
              <a:alpha val="4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løb">
  <a:themeElements>
    <a:clrScheme name="Forløb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Forløb">
      <a:majorFont>
        <a:latin typeface="Constantia"/>
        <a:ea typeface="Constantia"/>
        <a:cs typeface="Constantia"/>
      </a:majorFont>
      <a:minorFont>
        <a:latin typeface="Helvetica"/>
        <a:ea typeface="Helvetica"/>
        <a:cs typeface="Helvetica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32544">
                <a:alpha val="48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32544">
                <a:alpha val="48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2474A">
                <a:alpha val="4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32544">
              <a:alpha val="4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32544">
              <a:alpha val="4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