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FE3"/>
          </a:solidFill>
        </a:fill>
      </a:tcStyle>
    </a:wholeTbl>
    <a:band2H>
      <a:tcTxStyle b="def" i="def"/>
      <a:tcStyle>
        <a:tcBdr/>
        <a:fill>
          <a:solidFill>
            <a:srgbClr val="EAF0F2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9E0"/>
          </a:solidFill>
        </a:fill>
      </a:tcStyle>
    </a:wholeTbl>
    <a:band2H>
      <a:tcTxStyle b="def" i="def"/>
      <a:tcStyle>
        <a:tcBdr/>
        <a:fill>
          <a:solidFill>
            <a:srgbClr val="EDED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8DA"/>
          </a:solidFill>
        </a:fill>
      </a:tcStyle>
    </a:wholeTbl>
    <a:band2H>
      <a:tcTxStyle b="def" i="def"/>
      <a:tcStyle>
        <a:tcBdr/>
        <a:fill>
          <a:solidFill>
            <a:srgbClr val="ECECE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hape 1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eldias">
    <p:bg>
      <p:bgPr>
        <a:gradFill flip="none" rotWithShape="1">
          <a:gsLst>
            <a:gs pos="0">
              <a:srgbClr val="272727"/>
            </a:gs>
            <a:gs pos="30000">
              <a:srgbClr val="2F2F2F"/>
            </a:gs>
            <a:gs pos="100000">
              <a:srgbClr val="7C7C7C"/>
            </a:gs>
          </a:gsLst>
          <a:lin ang="130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4752125"/>
            <a:ext cx="9144001" cy="2112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7" y="18598"/>
                  <a:pt x="0" y="17299"/>
                </a:cubicBezTo>
                <a:close/>
              </a:path>
            </a:pathLst>
          </a:custGeom>
          <a:solidFill>
            <a:srgbClr val="7B7B7B">
              <a:alpha val="45000"/>
            </a:srgbClr>
          </a:solidFill>
          <a:ln w="12700">
            <a:miter lim="400000"/>
          </a:ln>
          <a:effectLst>
            <a:outerShdw sx="100000" sy="100000" kx="0" ky="0" algn="b" rotWithShape="0" blurRad="50800" dist="44450" dir="162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6105525" y="0"/>
            <a:ext cx="303847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5"/>
                </a:moveTo>
                <a:lnTo>
                  <a:pt x="21600" y="21600"/>
                </a:lnTo>
                <a:lnTo>
                  <a:pt x="2302" y="21590"/>
                </a:lnTo>
                <a:cubicBezTo>
                  <a:pt x="14535" y="17833"/>
                  <a:pt x="18147" y="7933"/>
                  <a:pt x="0" y="0"/>
                </a:cubicBezTo>
                <a:lnTo>
                  <a:pt x="21600" y="45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 w="12700">
            <a:miter lim="400000"/>
          </a:ln>
          <a:effectLst>
            <a:outerShdw sx="100000" sy="100000" kx="0" ky="0" algn="b" rotWithShape="0" blurRad="50800" dist="50800" dir="108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5"/>
          <p:cNvSpPr/>
          <p:nvPr>
            <p:ph type="title"/>
          </p:nvPr>
        </p:nvSpPr>
        <p:spPr>
          <a:xfrm>
            <a:off x="429064" y="3337559"/>
            <a:ext cx="6480048" cy="2301241"/>
          </a:xfrm>
          <a:prstGeom prst="rect">
            <a:avLst/>
          </a:prstGeom>
        </p:spPr>
        <p:txBody>
          <a:bodyPr anchor="t"/>
          <a:lstStyle>
            <a:lvl1pPr algn="r">
              <a:defRPr b="1" cap="all">
                <a:ln w="5000">
                  <a:solidFill>
                    <a:srgbClr val="5CD4FF"/>
                  </a:solidFill>
                </a:ln>
                <a:solidFill>
                  <a:srgbClr val="9FD4E8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Klik for at redigere titeltypografi i masteren</a:t>
            </a:r>
          </a:p>
        </p:txBody>
      </p:sp>
      <p:sp>
        <p:nvSpPr>
          <p:cNvPr id="16" name="Shape 16"/>
          <p:cNvSpPr/>
          <p:nvPr>
            <p:ph type="body" sz="quarter" idx="1"/>
          </p:nvPr>
        </p:nvSpPr>
        <p:spPr>
          <a:xfrm>
            <a:off x="433050" y="1544812"/>
            <a:ext cx="6480048" cy="175260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spcBef>
                <a:spcPts val="400"/>
              </a:spcBef>
              <a:buClrTx/>
              <a:buSzTx/>
              <a:buFontTx/>
              <a:buNone/>
              <a:defRPr sz="2000"/>
            </a:lvl1pPr>
          </a:lstStyle>
          <a:p>
            <a:pPr/>
            <a:r>
              <a:t>Klik for at redigere undertiteltypografien i masteren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Klik for at redigere titeltypografi i masteren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Klik for at redigere typografi i masteren</a:t>
            </a:r>
          </a:p>
          <a:p>
            <a:pPr lvl="1"/>
            <a:r>
              <a:t>Andet niveau</a:t>
            </a:r>
          </a:p>
          <a:p>
            <a:pPr lvl="2"/>
            <a:r>
              <a:t>Tredje niveau</a:t>
            </a:r>
          </a:p>
          <a:p>
            <a:pPr lvl="3"/>
            <a:r>
              <a:t>Fjerde niveau</a:t>
            </a:r>
          </a:p>
          <a:p>
            <a:pPr lvl="4"/>
            <a:r>
              <a:t>Femte niveau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Klik for at redigere titeltypografi i masteren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Klik for at redigere typografi i masteren</a:t>
            </a:r>
          </a:p>
          <a:p>
            <a:pPr lvl="1"/>
            <a:r>
              <a:t>Andet niveau</a:t>
            </a:r>
          </a:p>
          <a:p>
            <a:pPr lvl="2"/>
            <a:r>
              <a:t>Tredje niveau</a:t>
            </a:r>
          </a:p>
          <a:p>
            <a:pPr lvl="3"/>
            <a:r>
              <a:t>Fjerde niveau</a:t>
            </a:r>
          </a:p>
          <a:p>
            <a:pPr lvl="4"/>
            <a:r>
              <a:t>Femte niveau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Klik for at redigere titeltypografi i masteren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Klik for at redigere typografi i masteren</a:t>
            </a:r>
          </a:p>
          <a:p>
            <a:pPr lvl="1"/>
            <a:r>
              <a:t>Andet niveau</a:t>
            </a:r>
          </a:p>
          <a:p>
            <a:pPr lvl="2"/>
            <a:r>
              <a:t>Tredje niveau</a:t>
            </a:r>
          </a:p>
          <a:p>
            <a:pPr lvl="3"/>
            <a:r>
              <a:t>Fjerde niveau</a:t>
            </a:r>
          </a:p>
          <a:p>
            <a:pPr lvl="4"/>
            <a:r>
              <a:t>Femte niveau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fsnitsoverskrift">
    <p:bg>
      <p:bgPr>
        <a:gradFill flip="none" rotWithShape="1">
          <a:gsLst>
            <a:gs pos="0">
              <a:srgbClr val="272727"/>
            </a:gs>
            <a:gs pos="30000">
              <a:srgbClr val="2F2F2F"/>
            </a:gs>
            <a:gs pos="100000">
              <a:srgbClr val="7C7C7C"/>
            </a:gs>
          </a:gsLst>
          <a:lin ang="130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752125"/>
            <a:ext cx="9144001" cy="2112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7" y="18598"/>
                  <a:pt x="0" y="17299"/>
                </a:cubicBezTo>
                <a:close/>
              </a:path>
            </a:pathLst>
          </a:custGeom>
          <a:solidFill>
            <a:srgbClr val="7B7B7B">
              <a:alpha val="45000"/>
            </a:srgbClr>
          </a:solidFill>
          <a:ln w="12700">
            <a:miter lim="400000"/>
          </a:ln>
          <a:effectLst>
            <a:outerShdw sx="100000" sy="100000" kx="0" ky="0" algn="b" rotWithShape="0" blurRad="50800" dist="44450" dir="162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6105525" y="0"/>
            <a:ext cx="303847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5"/>
                </a:moveTo>
                <a:lnTo>
                  <a:pt x="21600" y="21600"/>
                </a:lnTo>
                <a:lnTo>
                  <a:pt x="2302" y="21590"/>
                </a:lnTo>
                <a:cubicBezTo>
                  <a:pt x="14535" y="17833"/>
                  <a:pt x="18147" y="7933"/>
                  <a:pt x="0" y="0"/>
                </a:cubicBezTo>
                <a:lnTo>
                  <a:pt x="21600" y="45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 w="12700">
            <a:miter lim="400000"/>
          </a:ln>
          <a:effectLst>
            <a:outerShdw sx="100000" sy="100000" kx="0" ky="0" algn="b" rotWithShape="0" blurRad="50800" dist="50800" dir="108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Shape 35"/>
          <p:cNvSpPr/>
          <p:nvPr>
            <p:ph type="title"/>
          </p:nvPr>
        </p:nvSpPr>
        <p:spPr>
          <a:xfrm>
            <a:off x="685800" y="3583837"/>
            <a:ext cx="6629400" cy="182636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b="1" sz="4200">
                <a:ln w="5000">
                  <a:solidFill>
                    <a:srgbClr val="5CD4FF"/>
                  </a:solidFill>
                </a:ln>
                <a:solidFill>
                  <a:srgbClr val="9FD4E8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Klik for at redigere titeltypografi i masteren</a:t>
            </a:r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685800" y="2485800"/>
            <a:ext cx="6629400" cy="106668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</a:lstStyle>
          <a:p>
            <a:pPr/>
            <a:r>
              <a:t>Klik for at redigere typografi i masteren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Klik for at redigere titeltypografi i masteren</a:t>
            </a:r>
          </a:p>
        </p:txBody>
      </p:sp>
      <p:sp>
        <p:nvSpPr>
          <p:cNvPr id="45" name="Shape 45"/>
          <p:cNvSpPr/>
          <p:nvPr>
            <p:ph type="body" sz="half" idx="1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</p:spPr>
        <p:txBody>
          <a:bodyPr/>
          <a:lstStyle>
            <a:lvl1pPr marL="420623" indent="-384047">
              <a:spcBef>
                <a:spcPts val="600"/>
              </a:spcBef>
              <a:defRPr sz="2600"/>
            </a:lvl1pPr>
            <a:lvl2pPr marL="772252" indent="-324196">
              <a:spcBef>
                <a:spcPts val="600"/>
              </a:spcBef>
              <a:defRPr sz="2600"/>
            </a:lvl2pPr>
            <a:lvl3pPr marL="1082649" indent="-332841">
              <a:spcBef>
                <a:spcPts val="600"/>
              </a:spcBef>
              <a:defRPr sz="2600"/>
            </a:lvl3pPr>
            <a:lvl4pPr marL="1385824" indent="-343408">
              <a:spcBef>
                <a:spcPts val="600"/>
              </a:spcBef>
              <a:defRPr sz="2600"/>
            </a:lvl4pPr>
            <a:lvl5pPr marL="1571752" indent="-264160">
              <a:spcBef>
                <a:spcPts val="600"/>
              </a:spcBef>
              <a:defRPr sz="2600"/>
            </a:lvl5pPr>
          </a:lstStyle>
          <a:p>
            <a:pPr/>
            <a:r>
              <a:t>Klik for at redigere typografi i masteren</a:t>
            </a:r>
          </a:p>
          <a:p>
            <a:pPr lvl="1"/>
            <a:r>
              <a:t>Andet niveau</a:t>
            </a:r>
          </a:p>
          <a:p>
            <a:pPr lvl="2"/>
            <a:r>
              <a:t>Tredje niveau</a:t>
            </a:r>
          </a:p>
          <a:p>
            <a:pPr lvl="3"/>
            <a:r>
              <a:t>Fjerde niveau</a:t>
            </a:r>
          </a:p>
          <a:p>
            <a:pPr lvl="4"/>
            <a:r>
              <a:t>Femte niveau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/>
          <a:lstStyle/>
          <a:p>
            <a:pPr/>
            <a:r>
              <a:t>Klik for at redigere titeltypografi i masteren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457200" y="5486400"/>
            <a:ext cx="4040188" cy="83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chemeClr val="accent1"/>
                </a:solidFill>
              </a:defRPr>
            </a:lvl1pPr>
          </a:lstStyle>
          <a:p>
            <a:pPr/>
            <a:r>
              <a:t>Klik for at redigere typografi i masteren</a:t>
            </a:r>
          </a:p>
        </p:txBody>
      </p:sp>
      <p:sp>
        <p:nvSpPr>
          <p:cNvPr id="55" name="Shape 55"/>
          <p:cNvSpPr/>
          <p:nvPr>
            <p:ph type="body" sz="quarter" idx="13"/>
          </p:nvPr>
        </p:nvSpPr>
        <p:spPr>
          <a:xfrm>
            <a:off x="4645025" y="5486400"/>
            <a:ext cx="4041775" cy="838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chemeClr val="accent1"/>
                </a:solidFill>
              </a:defRPr>
            </a:pP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457200" y="274320"/>
            <a:ext cx="7470648" cy="1143001"/>
          </a:xfrm>
          <a:prstGeom prst="rect">
            <a:avLst/>
          </a:prstGeom>
        </p:spPr>
        <p:txBody>
          <a:bodyPr/>
          <a:lstStyle/>
          <a:p>
            <a:pPr/>
            <a:r>
              <a:t>Klik for at redigere titeltypografi i masteren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457200" y="1185528"/>
            <a:ext cx="3200400" cy="73025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b="1" sz="1800">
                <a:solidFill>
                  <a:schemeClr val="accent1"/>
                </a:solidFill>
              </a:defRPr>
            </a:lvl1pPr>
          </a:lstStyle>
          <a:p>
            <a:pPr/>
            <a:r>
              <a:t>Klik for at redigere titeltypografi i masteren</a:t>
            </a:r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xfrm>
            <a:off x="457200" y="214423"/>
            <a:ext cx="2743200" cy="91440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/>
            <a:r>
              <a:t>Klik for at redigere typografi i masteren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8764485" y="6651643"/>
            <a:ext cx="153963" cy="13554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xfrm>
            <a:off x="5556732" y="1705709"/>
            <a:ext cx="3053869" cy="1253809"/>
          </a:xfrm>
          <a:prstGeom prst="rect">
            <a:avLst/>
          </a:prstGeom>
        </p:spPr>
        <p:txBody>
          <a:bodyPr anchor="b"/>
          <a:lstStyle>
            <a:lvl1pPr>
              <a:defRPr b="1" sz="2200">
                <a:solidFill>
                  <a:schemeClr val="accent1"/>
                </a:solidFill>
              </a:defRPr>
            </a:lvl1pPr>
          </a:lstStyle>
          <a:p>
            <a:pPr/>
            <a:r>
              <a:t>Klik for at redigere titeltypografi i masteren</a:t>
            </a:r>
          </a:p>
        </p:txBody>
      </p:sp>
      <p:sp>
        <p:nvSpPr>
          <p:cNvPr id="88" name="Shape 88"/>
          <p:cNvSpPr/>
          <p:nvPr>
            <p:ph type="pic" sz="half" idx="13"/>
          </p:nvPr>
        </p:nvSpPr>
        <p:spPr>
          <a:xfrm>
            <a:off x="1065627" y="1019907"/>
            <a:ext cx="4114801" cy="4114801"/>
          </a:xfrm>
          <a:prstGeom prst="rect">
            <a:avLst/>
          </a:prstGeom>
          <a:ln w="50800">
            <a:solidFill>
              <a:srgbClr val="3B3B3B"/>
            </a:solidFill>
            <a:miter lim="800000"/>
          </a:ln>
          <a:effectLst>
            <a:outerShdw sx="100000" sy="100000" kx="0" ky="0" algn="b" rotWithShape="0" blurRad="152400" dist="345000" dir="5400000">
              <a:srgbClr val="000000">
                <a:alpha val="25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9" name="Shape 89"/>
          <p:cNvSpPr/>
          <p:nvPr>
            <p:ph type="body" sz="quarter" idx="1"/>
          </p:nvPr>
        </p:nvSpPr>
        <p:spPr>
          <a:xfrm>
            <a:off x="5556734" y="2998765"/>
            <a:ext cx="3053866" cy="266348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FontTx/>
              <a:buNone/>
              <a:defRPr sz="1200"/>
            </a:lvl1pPr>
          </a:lstStyle>
          <a:p>
            <a:pPr/>
            <a:r>
              <a:t>Klik for at redigere typografi i masteren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4752125"/>
            <a:ext cx="9144001" cy="2112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7" y="18598"/>
                  <a:pt x="0" y="17299"/>
                </a:cubicBezTo>
                <a:close/>
              </a:path>
            </a:pathLst>
          </a:custGeom>
          <a:solidFill>
            <a:srgbClr val="7B7B7B">
              <a:alpha val="45000"/>
            </a:srgbClr>
          </a:solidFill>
          <a:ln w="12700">
            <a:miter lim="400000"/>
          </a:ln>
          <a:effectLst>
            <a:outerShdw sx="100000" sy="100000" kx="0" ky="0" algn="b" rotWithShape="0" blurRad="50800" dist="44450" dir="162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7315200" y="0"/>
            <a:ext cx="18288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57" h="21600" fill="norm" stroke="1" extrusionOk="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 w="12700">
            <a:miter lim="400000"/>
          </a:ln>
          <a:effectLst>
            <a:outerShdw sx="100000" sy="100000" kx="0" ky="0" algn="b" rotWithShape="0" blurRad="50800" dist="50800" dir="1080000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Klik for at redigere titeltypografi i masteren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Klik for at redigere typografi i masteren</a:t>
            </a:r>
          </a:p>
          <a:p>
            <a:pPr lvl="1"/>
            <a:r>
              <a:t>Andet niveau</a:t>
            </a:r>
          </a:p>
          <a:p>
            <a:pPr lvl="2"/>
            <a:r>
              <a:t>Tredje niveau</a:t>
            </a:r>
          </a:p>
          <a:p>
            <a:pPr lvl="3"/>
            <a:r>
              <a:t>Fjerde niveau</a:t>
            </a:r>
          </a:p>
          <a:p>
            <a:pPr lvl="4"/>
            <a:r>
              <a:t>Femte niveau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8761437" y="6651643"/>
            <a:ext cx="153964" cy="13554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000">
                <a:solidFill>
                  <a:srgbClr val="9B999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420623" marR="0" indent="-384047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0000"/>
        <a:buFont typeface="Wingdings 2"/>
        <a:buChar char="⦿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764579" marR="0" indent="-316523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90000"/>
        <a:buFont typeface="Wingdings 2"/>
        <a:buChar char="●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069847" marR="0" indent="-32004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85000"/>
        <a:buFont typeface="Wingdings 2"/>
        <a:buChar char="○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399032" marR="0" indent="-356616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90000"/>
        <a:buFont typeface="Wingdings 2"/>
        <a:buChar char="●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1581911" marR="0" indent="-27431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-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1792223" marR="0" indent="-27431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-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2042159" marR="0" indent="-30479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2299715" marR="0" indent="-34289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▪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2491739" marR="0" indent="-34289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ctrTitle"/>
          </p:nvPr>
        </p:nvSpPr>
        <p:spPr>
          <a:xfrm>
            <a:off x="429063" y="3337559"/>
            <a:ext cx="6480050" cy="2301241"/>
          </a:xfrm>
          <a:prstGeom prst="rect">
            <a:avLst/>
          </a:prstGeom>
        </p:spPr>
        <p:txBody>
          <a:bodyPr/>
          <a:lstStyle/>
          <a:p>
            <a:pPr/>
            <a:r>
              <a:t>Kompression hvorfor og hvordan</a:t>
            </a:r>
          </a:p>
        </p:txBody>
      </p:sp>
      <p:sp>
        <p:nvSpPr>
          <p:cNvPr id="118" name="Shape 118"/>
          <p:cNvSpPr/>
          <p:nvPr>
            <p:ph type="subTitle" sz="quarter" idx="1"/>
          </p:nvPr>
        </p:nvSpPr>
        <p:spPr>
          <a:xfrm>
            <a:off x="433049" y="1544812"/>
            <a:ext cx="6480050" cy="1752601"/>
          </a:xfrm>
          <a:prstGeom prst="rect">
            <a:avLst/>
          </a:prstGeom>
        </p:spPr>
        <p:txBody>
          <a:bodyPr/>
          <a:lstStyle/>
          <a:p>
            <a:pPr/>
            <a:r>
              <a:t>Progressiv kompression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Konklusion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Godt håndværk og fysiologisk forståelse giver hurtig sårheling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kompressionen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>
              <a:defRPr b="1"/>
            </a:pPr>
            <a:r>
              <a:t>La Place lov (modificeret): </a:t>
            </a:r>
            <a:r>
              <a:rPr b="0"/>
              <a:t>trykket under en bandage er ligefrem proportionalt  med det tryk vi anlægger med og  det antal lag, der anlægges og omvendt proportional med omkredsen  af benet og bindbredden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77240">
              <a:defRPr sz="3485"/>
            </a:pPr>
            <a:r>
              <a:t>Målet, i henhold til La Place, </a:t>
            </a:r>
            <a:br/>
            <a:r>
              <a:t>gradueret kompression:</a:t>
            </a:r>
          </a:p>
        </p:txBody>
      </p:sp>
      <p:pic>
        <p:nvPicPr>
          <p:cNvPr id="15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435" y="2667735"/>
            <a:ext cx="7397128" cy="2390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7240">
              <a:defRPr sz="3485"/>
            </a:lvl1pPr>
          </a:lstStyle>
          <a:p>
            <a:pPr/>
            <a:r>
              <a:t>Resultatet ved målinger på 744 ben – forskellige materialer</a:t>
            </a:r>
          </a:p>
        </p:txBody>
      </p:sp>
      <p:pic>
        <p:nvPicPr>
          <p:cNvPr id="15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568" y="2143116"/>
            <a:ext cx="8216863" cy="3275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Så glem alt om La Place 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Pascals lov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  <a:r>
              <a:t>Når et tryk  appliceres på et volumen, fordeles trykket ligeligt, inden for dette volumen.</a:t>
            </a:r>
          </a:p>
          <a:p>
            <a:pPr/>
          </a:p>
          <a:p>
            <a:pPr/>
          </a:p>
          <a:p>
            <a:pPr/>
            <a:r>
              <a:t>Det er den lov, der siger, at når I trykker på enden af tandpastatuben, kommer der noget ud af den anden ende, hvis I altså har skruet låget af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☺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Pascals lov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Dette betyder,  at det tryk vi applicerer fordeles jævnt ud i det kammer vi trykker på. Kammeret er underbenet og foden.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Tværsnit af et underben</a:t>
            </a:r>
          </a:p>
        </p:txBody>
      </p:sp>
      <p:pic>
        <p:nvPicPr>
          <p:cNvPr id="166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995636" y="1600200"/>
            <a:ext cx="4390726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3813"/>
            </a:lvl1pPr>
          </a:lstStyle>
          <a:p>
            <a:pPr/>
            <a:r>
              <a:t>RCT: Klinisk effekt af kompression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  <a:r>
              <a:t>Studie varighed: 24 uger</a:t>
            </a:r>
          </a:p>
          <a:p>
            <a:pPr/>
            <a:r>
              <a:t>Helingsrater:</a:t>
            </a:r>
          </a:p>
          <a:p>
            <a:pPr lvl="1" marL="722376" indent="-274320">
              <a:spcBef>
                <a:spcPts val="600"/>
              </a:spcBef>
              <a:defRPr sz="2600"/>
            </a:pPr>
            <a:r>
              <a:t>Kortstræksbandagering: 77/107 – 72,0%</a:t>
            </a:r>
          </a:p>
          <a:p>
            <a:pPr lvl="1" marL="722376" indent="-274320">
              <a:spcBef>
                <a:spcPts val="600"/>
              </a:spcBef>
              <a:defRPr sz="2600"/>
            </a:pPr>
            <a:r>
              <a:t>Firelagsbandage: 72/107 – 67,3%</a:t>
            </a:r>
          </a:p>
          <a:p>
            <a:pPr lvl="1" marL="722376" indent="-274320">
              <a:spcBef>
                <a:spcPts val="600"/>
              </a:spcBef>
              <a:defRPr sz="2600"/>
            </a:pPr>
            <a:r>
              <a:t>Uden kompression: 31/107 – 29,0%</a:t>
            </a:r>
          </a:p>
          <a:p>
            <a:pPr/>
            <a:r>
              <a:t>Smertestillende, p&lt;0,0001</a:t>
            </a:r>
          </a:p>
          <a:p>
            <a:pPr>
              <a:defRPr sz="1800"/>
            </a:pPr>
          </a:p>
          <a:p>
            <a:pPr>
              <a:defRPr sz="1800"/>
            </a:pPr>
          </a:p>
          <a:p>
            <a:pPr>
              <a:spcBef>
                <a:spcPts val="400"/>
              </a:spcBef>
              <a:defRPr sz="1800"/>
            </a:pPr>
            <a:r>
              <a:t>Ref: Wong IKY et al: JEADV,2012,26,112-120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MR-microcirculationsstudie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Mayrovitz HN, Larsen PB.</a:t>
            </a:r>
            <a:br/>
            <a:r>
              <a:t>Effects of compression bandaging on leg pulsatile blood flow. </a:t>
            </a:r>
            <a:br/>
            <a:r>
              <a:t>Clin Physiol 1997; 17: 105–117 </a:t>
            </a: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14 normale - liggende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kompressionstyper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700"/>
            </a:pPr>
            <a:r>
              <a:t>Kompressionsbind </a:t>
            </a:r>
          </a:p>
          <a:p>
            <a:pPr lvl="1" marL="722376" indent="-274320">
              <a:spcBef>
                <a:spcPts val="500"/>
              </a:spcBef>
              <a:defRPr sz="2400"/>
            </a:pPr>
            <a:r>
              <a:t>Kort-stræksbind</a:t>
            </a:r>
          </a:p>
          <a:p>
            <a:pPr lvl="1" marL="722376" indent="-274320">
              <a:spcBef>
                <a:spcPts val="500"/>
              </a:spcBef>
              <a:defRPr sz="2400"/>
            </a:pPr>
            <a:r>
              <a:t>Lang-stræksbind</a:t>
            </a:r>
          </a:p>
          <a:p>
            <a:pPr>
              <a:spcBef>
                <a:spcPts val="600"/>
              </a:spcBef>
              <a:defRPr sz="2700"/>
            </a:pPr>
            <a:r>
              <a:t>Flerlagsbandager med forskellige antal lag</a:t>
            </a:r>
          </a:p>
          <a:p>
            <a:pPr>
              <a:spcBef>
                <a:spcPts val="600"/>
              </a:spcBef>
              <a:defRPr sz="2700"/>
            </a:pPr>
            <a:r>
              <a:t>Faste bandager</a:t>
            </a:r>
          </a:p>
          <a:p>
            <a:pPr>
              <a:spcBef>
                <a:spcPts val="600"/>
              </a:spcBef>
              <a:defRPr sz="2700"/>
            </a:pPr>
            <a:r>
              <a:t>Kompressionsstrømper, mange forskellige typer</a:t>
            </a:r>
          </a:p>
          <a:p>
            <a:pPr>
              <a:spcBef>
                <a:spcPts val="600"/>
              </a:spcBef>
              <a:defRPr sz="2700"/>
            </a:pPr>
            <a:r>
              <a:t>Behandlerstrømper, 2-lags</a:t>
            </a:r>
          </a:p>
          <a:p>
            <a:pPr>
              <a:spcBef>
                <a:spcPts val="600"/>
              </a:spcBef>
              <a:defRPr sz="2700"/>
            </a:pPr>
            <a:r>
              <a:t>IPC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620712"/>
            <a:ext cx="2108200" cy="5024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6175" y="631825"/>
            <a:ext cx="1957389" cy="499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16238" y="0"/>
            <a:ext cx="2538412" cy="609282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250824" y="5600699"/>
            <a:ext cx="2160590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values in ml/min</a:t>
            </a:r>
            <a:r>
              <a:rPr baseline="30000"/>
              <a:t>-1</a:t>
            </a:r>
          </a:p>
        </p:txBody>
      </p:sp>
      <p:sp>
        <p:nvSpPr>
          <p:cNvPr id="178" name="Shape 178"/>
          <p:cNvSpPr/>
          <p:nvPr/>
        </p:nvSpPr>
        <p:spPr>
          <a:xfrm flipH="1">
            <a:off x="2411413" y="4819650"/>
            <a:ext cx="1368426" cy="431801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9" name="Shape 179"/>
          <p:cNvSpPr/>
          <p:nvPr/>
        </p:nvSpPr>
        <p:spPr>
          <a:xfrm flipH="1" flipV="1">
            <a:off x="2411413" y="4232274"/>
            <a:ext cx="1223963" cy="215901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Shape 180"/>
          <p:cNvSpPr/>
          <p:nvPr/>
        </p:nvSpPr>
        <p:spPr>
          <a:xfrm flipH="1" flipV="1">
            <a:off x="2411413" y="3141663"/>
            <a:ext cx="1047751" cy="692151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Shape 181"/>
          <p:cNvSpPr/>
          <p:nvPr/>
        </p:nvSpPr>
        <p:spPr>
          <a:xfrm flipH="1" flipV="1">
            <a:off x="2411413" y="2243138"/>
            <a:ext cx="1008063" cy="1008063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Shape 182"/>
          <p:cNvSpPr/>
          <p:nvPr/>
        </p:nvSpPr>
        <p:spPr>
          <a:xfrm flipH="1" flipV="1">
            <a:off x="2411413" y="1363662"/>
            <a:ext cx="1081088" cy="1511301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1116012" y="692149"/>
            <a:ext cx="503238" cy="4089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48</a:t>
            </a:r>
          </a:p>
        </p:txBody>
      </p:sp>
      <p:sp>
        <p:nvSpPr>
          <p:cNvPr id="184" name="Shape 184"/>
          <p:cNvSpPr/>
          <p:nvPr/>
        </p:nvSpPr>
        <p:spPr>
          <a:xfrm>
            <a:off x="1260475" y="1766888"/>
            <a:ext cx="503238" cy="4089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45</a:t>
            </a:r>
          </a:p>
        </p:txBody>
      </p:sp>
      <p:sp>
        <p:nvSpPr>
          <p:cNvPr id="185" name="Shape 185"/>
          <p:cNvSpPr/>
          <p:nvPr/>
        </p:nvSpPr>
        <p:spPr>
          <a:xfrm>
            <a:off x="1320800" y="2741613"/>
            <a:ext cx="503238" cy="4089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47</a:t>
            </a:r>
          </a:p>
        </p:txBody>
      </p:sp>
      <p:sp>
        <p:nvSpPr>
          <p:cNvPr id="186" name="Shape 186"/>
          <p:cNvSpPr/>
          <p:nvPr/>
        </p:nvSpPr>
        <p:spPr>
          <a:xfrm>
            <a:off x="1292225" y="3789362"/>
            <a:ext cx="503238" cy="4089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36</a:t>
            </a:r>
          </a:p>
        </p:txBody>
      </p:sp>
      <p:sp>
        <p:nvSpPr>
          <p:cNvPr id="187" name="Shape 187"/>
          <p:cNvSpPr/>
          <p:nvPr/>
        </p:nvSpPr>
        <p:spPr>
          <a:xfrm>
            <a:off x="1331912" y="4824412"/>
            <a:ext cx="503238" cy="4089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20</a:t>
            </a:r>
          </a:p>
        </p:txBody>
      </p:sp>
      <p:sp>
        <p:nvSpPr>
          <p:cNvPr id="188" name="Shape 188"/>
          <p:cNvSpPr/>
          <p:nvPr/>
        </p:nvSpPr>
        <p:spPr>
          <a:xfrm>
            <a:off x="4794250" y="4819650"/>
            <a:ext cx="1362076" cy="431801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9" name="Shape 189"/>
          <p:cNvSpPr/>
          <p:nvPr/>
        </p:nvSpPr>
        <p:spPr>
          <a:xfrm flipV="1">
            <a:off x="4938712" y="4232274"/>
            <a:ext cx="1217613" cy="215901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0" name="Shape 190"/>
          <p:cNvSpPr/>
          <p:nvPr/>
        </p:nvSpPr>
        <p:spPr>
          <a:xfrm flipV="1">
            <a:off x="5113337" y="3141663"/>
            <a:ext cx="1042988" cy="692151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1" name="Shape 191"/>
          <p:cNvSpPr/>
          <p:nvPr/>
        </p:nvSpPr>
        <p:spPr>
          <a:xfrm flipV="1">
            <a:off x="5153025" y="2243138"/>
            <a:ext cx="1003301" cy="1008063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Shape 192"/>
          <p:cNvSpPr/>
          <p:nvPr/>
        </p:nvSpPr>
        <p:spPr>
          <a:xfrm flipV="1">
            <a:off x="5080000" y="1363662"/>
            <a:ext cx="1076326" cy="1511301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7270750" y="692149"/>
            <a:ext cx="503238" cy="4089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85</a:t>
            </a:r>
          </a:p>
        </p:txBody>
      </p:sp>
      <p:sp>
        <p:nvSpPr>
          <p:cNvPr id="194" name="Shape 194"/>
          <p:cNvSpPr/>
          <p:nvPr/>
        </p:nvSpPr>
        <p:spPr>
          <a:xfrm>
            <a:off x="7243763" y="1722438"/>
            <a:ext cx="503238" cy="4089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77</a:t>
            </a:r>
          </a:p>
        </p:txBody>
      </p:sp>
      <p:sp>
        <p:nvSpPr>
          <p:cNvPr id="195" name="Shape 195"/>
          <p:cNvSpPr/>
          <p:nvPr/>
        </p:nvSpPr>
        <p:spPr>
          <a:xfrm>
            <a:off x="7237413" y="2752724"/>
            <a:ext cx="503238" cy="4089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58</a:t>
            </a:r>
          </a:p>
        </p:txBody>
      </p:sp>
      <p:sp>
        <p:nvSpPr>
          <p:cNvPr id="196" name="Shape 196"/>
          <p:cNvSpPr/>
          <p:nvPr/>
        </p:nvSpPr>
        <p:spPr>
          <a:xfrm>
            <a:off x="7219950" y="3800474"/>
            <a:ext cx="503238" cy="4089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44</a:t>
            </a:r>
          </a:p>
        </p:txBody>
      </p:sp>
      <p:sp>
        <p:nvSpPr>
          <p:cNvPr id="197" name="Shape 197"/>
          <p:cNvSpPr/>
          <p:nvPr/>
        </p:nvSpPr>
        <p:spPr>
          <a:xfrm>
            <a:off x="7037388" y="4835524"/>
            <a:ext cx="503238" cy="4089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35</a:t>
            </a:r>
          </a:p>
        </p:txBody>
      </p:sp>
      <p:sp>
        <p:nvSpPr>
          <p:cNvPr id="198" name="Shape 198"/>
          <p:cNvSpPr/>
          <p:nvPr/>
        </p:nvSpPr>
        <p:spPr>
          <a:xfrm>
            <a:off x="193675" y="282574"/>
            <a:ext cx="255587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before compression</a:t>
            </a:r>
          </a:p>
        </p:txBody>
      </p:sp>
      <p:sp>
        <p:nvSpPr>
          <p:cNvPr id="199" name="Shape 199"/>
          <p:cNvSpPr/>
          <p:nvPr/>
        </p:nvSpPr>
        <p:spPr>
          <a:xfrm>
            <a:off x="5710237" y="282574"/>
            <a:ext cx="255587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during compression</a:t>
            </a:r>
          </a:p>
        </p:txBody>
      </p:sp>
      <p:sp>
        <p:nvSpPr>
          <p:cNvPr id="200" name="Shape 200"/>
          <p:cNvSpPr/>
          <p:nvPr/>
        </p:nvSpPr>
        <p:spPr>
          <a:xfrm>
            <a:off x="3563937" y="333374"/>
            <a:ext cx="1441451" cy="418466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E8D1FF"/>
              </a:gs>
            </a:gsLst>
            <a:path path="circle">
              <a:fillToRect l="37721" t="-19636" r="62278" b="119636"/>
            </a:path>
          </a:gradFill>
          <a:ln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volunteer x</a:t>
            </a:r>
          </a:p>
        </p:txBody>
      </p:sp>
      <p:sp>
        <p:nvSpPr>
          <p:cNvPr id="201" name="Shape 201"/>
          <p:cNvSpPr/>
          <p:nvPr/>
        </p:nvSpPr>
        <p:spPr>
          <a:xfrm>
            <a:off x="3646487" y="5949950"/>
            <a:ext cx="5400676" cy="90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700"/>
              </a:spcBef>
              <a:defRPr sz="1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modified from:</a:t>
            </a:r>
            <a:br/>
            <a:r>
              <a:t>Mayrovitz HN, Larsen PB.</a:t>
            </a:r>
            <a:br/>
            <a:r>
              <a:t>Effects of compression bandaging on leg pulsatile blood flow. </a:t>
            </a:r>
            <a:br/>
            <a:r>
              <a:t>Clin Physiol 1997; 17: 105–117.</a:t>
            </a:r>
          </a:p>
        </p:txBody>
      </p:sp>
      <p:sp>
        <p:nvSpPr>
          <p:cNvPr id="202" name="Shape 202"/>
          <p:cNvSpPr/>
          <p:nvPr/>
        </p:nvSpPr>
        <p:spPr>
          <a:xfrm>
            <a:off x="107950" y="6184899"/>
            <a:ext cx="421957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nuclear magnetic resonance flowmetry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457200" y="274320"/>
            <a:ext cx="7470648" cy="1143001"/>
          </a:xfrm>
          <a:prstGeom prst="rect">
            <a:avLst/>
          </a:prstGeom>
        </p:spPr>
        <p:txBody>
          <a:bodyPr/>
          <a:lstStyle>
            <a:lvl1pPr defTabSz="886968">
              <a:defRPr sz="3492"/>
            </a:lvl1pPr>
          </a:lstStyle>
          <a:p>
            <a:pPr/>
            <a:r>
              <a:t>Laser Doppler vurdering af hudens microcirkulation</a:t>
            </a:r>
          </a:p>
        </p:txBody>
      </p:sp>
      <p:grpSp>
        <p:nvGrpSpPr>
          <p:cNvPr id="216" name="Group 216"/>
          <p:cNvGrpSpPr/>
          <p:nvPr/>
        </p:nvGrpSpPr>
        <p:grpSpPr>
          <a:xfrm>
            <a:off x="662379" y="2590800"/>
            <a:ext cx="7567222" cy="2362200"/>
            <a:chOff x="0" y="0"/>
            <a:chExt cx="7567220" cy="2362199"/>
          </a:xfrm>
        </p:grpSpPr>
        <p:grpSp>
          <p:nvGrpSpPr>
            <p:cNvPr id="207" name="Group 207"/>
            <p:cNvGrpSpPr/>
            <p:nvPr/>
          </p:nvGrpSpPr>
          <p:grpSpPr>
            <a:xfrm>
              <a:off x="1395020" y="1676400"/>
              <a:ext cx="5181601" cy="685800"/>
              <a:chOff x="0" y="0"/>
              <a:chExt cx="5181600" cy="685800"/>
            </a:xfrm>
          </p:grpSpPr>
          <p:sp>
            <p:nvSpPr>
              <p:cNvPr id="205" name="Shape 205"/>
              <p:cNvSpPr/>
              <p:nvPr/>
            </p:nvSpPr>
            <p:spPr>
              <a:xfrm>
                <a:off x="0" y="0"/>
                <a:ext cx="5181600" cy="685800"/>
              </a:xfrm>
              <a:prstGeom prst="rect">
                <a:avLst/>
              </a:prstGeom>
              <a:solidFill>
                <a:schemeClr val="accent1"/>
              </a:solidFill>
              <a:ln w="9525" cap="flat">
                <a:solidFill>
                  <a:srgbClr val="3B3B3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62000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2093808" y="40191"/>
                <a:ext cx="993984" cy="6054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762000">
                  <a:defRPr b="1" sz="3600">
                    <a:solidFill>
                      <a:srgbClr val="3B3B3B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Skin</a:t>
                </a:r>
              </a:p>
            </p:txBody>
          </p:sp>
        </p:grpSp>
        <p:grpSp>
          <p:nvGrpSpPr>
            <p:cNvPr id="210" name="Group 210"/>
            <p:cNvGrpSpPr/>
            <p:nvPr/>
          </p:nvGrpSpPr>
          <p:grpSpPr>
            <a:xfrm>
              <a:off x="2233220" y="1145091"/>
              <a:ext cx="3352801" cy="605418"/>
              <a:chOff x="0" y="0"/>
              <a:chExt cx="3352800" cy="605417"/>
            </a:xfrm>
          </p:grpSpPr>
          <p:sp>
            <p:nvSpPr>
              <p:cNvPr id="208" name="Shape 208"/>
              <p:cNvSpPr/>
              <p:nvPr/>
            </p:nvSpPr>
            <p:spPr>
              <a:xfrm>
                <a:off x="0" y="74108"/>
                <a:ext cx="3352800" cy="457201"/>
              </a:xfrm>
              <a:prstGeom prst="roundRect">
                <a:avLst>
                  <a:gd name="adj" fmla="val 16667"/>
                </a:avLst>
              </a:prstGeom>
              <a:solidFill>
                <a:srgbClr val="D4D2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62000">
                  <a:defRPr b="1" sz="3600">
                    <a:solidFill>
                      <a:srgbClr val="00C8C3"/>
                    </a:solidFill>
                  </a:defRPr>
                </a:pPr>
              </a:p>
            </p:txBody>
          </p:sp>
          <p:sp>
            <p:nvSpPr>
              <p:cNvPr id="209" name="Shape 209"/>
              <p:cNvSpPr/>
              <p:nvPr/>
            </p:nvSpPr>
            <p:spPr>
              <a:xfrm>
                <a:off x="1179854" y="0"/>
                <a:ext cx="993092" cy="6054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 defTabSz="762000">
                  <a:defRPr b="1" sz="3600">
                    <a:solidFill>
                      <a:srgbClr val="3B3B3B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Cuff</a:t>
                </a:r>
              </a:p>
            </p:txBody>
          </p:sp>
        </p:grpSp>
        <p:sp>
          <p:nvSpPr>
            <p:cNvPr id="211" name="Shape 211"/>
            <p:cNvSpPr/>
            <p:nvPr/>
          </p:nvSpPr>
          <p:spPr>
            <a:xfrm>
              <a:off x="391666" y="934109"/>
              <a:ext cx="1841555" cy="51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16485" fill="norm" stroke="1" extrusionOk="0">
                  <a:moveTo>
                    <a:pt x="20606" y="16485"/>
                  </a:moveTo>
                  <a:cubicBezTo>
                    <a:pt x="18759" y="16077"/>
                    <a:pt x="16911" y="15670"/>
                    <a:pt x="15490" y="14040"/>
                  </a:cubicBezTo>
                  <a:cubicBezTo>
                    <a:pt x="14069" y="12410"/>
                    <a:pt x="13501" y="8334"/>
                    <a:pt x="12080" y="6704"/>
                  </a:cubicBezTo>
                  <a:cubicBezTo>
                    <a:pt x="10659" y="5074"/>
                    <a:pt x="8953" y="4666"/>
                    <a:pt x="6964" y="4259"/>
                  </a:cubicBezTo>
                  <a:cubicBezTo>
                    <a:pt x="4974" y="3851"/>
                    <a:pt x="-994" y="-5115"/>
                    <a:pt x="143" y="4259"/>
                  </a:cubicBezTo>
                </a:path>
              </a:pathLst>
            </a:cu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4824020" y="1066799"/>
              <a:ext cx="2743201" cy="54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fill="norm" stroke="1" extrusionOk="0">
                  <a:moveTo>
                    <a:pt x="0" y="21098"/>
                  </a:moveTo>
                  <a:cubicBezTo>
                    <a:pt x="3600" y="21349"/>
                    <a:pt x="7200" y="21600"/>
                    <a:pt x="9600" y="21098"/>
                  </a:cubicBezTo>
                  <a:cubicBezTo>
                    <a:pt x="12000" y="20595"/>
                    <a:pt x="12700" y="20595"/>
                    <a:pt x="14400" y="18084"/>
                  </a:cubicBezTo>
                  <a:cubicBezTo>
                    <a:pt x="16100" y="15572"/>
                    <a:pt x="18600" y="9042"/>
                    <a:pt x="19800" y="6028"/>
                  </a:cubicBezTo>
                  <a:cubicBezTo>
                    <a:pt x="21000" y="3014"/>
                    <a:pt x="21200" y="1005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F607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3" name="Shape 213"/>
            <p:cNvSpPr/>
            <p:nvPr/>
          </p:nvSpPr>
          <p:spPr>
            <a:xfrm>
              <a:off x="4747820" y="1600200"/>
              <a:ext cx="304801" cy="0"/>
            </a:xfrm>
            <a:prstGeom prst="line">
              <a:avLst/>
            </a:prstGeom>
            <a:noFill/>
            <a:ln w="76200" cap="flat">
              <a:solidFill>
                <a:srgbClr val="F607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4" name="Shape 214"/>
            <p:cNvSpPr/>
            <p:nvPr/>
          </p:nvSpPr>
          <p:spPr>
            <a:xfrm>
              <a:off x="0" y="306387"/>
              <a:ext cx="1627992" cy="605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762000">
                <a:defRPr b="1" sz="3600">
                  <a:solidFill>
                    <a:srgbClr val="00C8C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Inflator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5702225" y="0"/>
              <a:ext cx="1704341" cy="11388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 defTabSz="762000">
                <a:defRPr b="1" sz="3600">
                  <a:solidFill>
                    <a:srgbClr val="00C8C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Laser</a:t>
              </a:r>
              <a:endParaRPr>
                <a:solidFill>
                  <a:srgbClr val="FFFFFF"/>
                </a:solidFill>
              </a:endParaRPr>
            </a:p>
            <a:p>
              <a:pPr algn="ctr" defTabSz="762000">
                <a:defRPr b="1" sz="3600">
                  <a:solidFill>
                    <a:srgbClr val="00C8C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Doppler</a:t>
              </a:r>
            </a:p>
          </p:txBody>
        </p:sp>
      </p:grpSp>
      <p:sp>
        <p:nvSpPr>
          <p:cNvPr id="217" name="Shape 217"/>
          <p:cNvSpPr/>
          <p:nvPr/>
        </p:nvSpPr>
        <p:spPr>
          <a:xfrm>
            <a:off x="212725" y="5816600"/>
            <a:ext cx="5360849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Abu-Own A et al.   J Vasc Surg 1994;19: 1074-1083</a:t>
            </a:r>
            <a:r>
              <a:rPr b="0" sz="1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xfrm>
            <a:off x="457200" y="274320"/>
            <a:ext cx="7470648" cy="1143001"/>
          </a:xfrm>
          <a:prstGeom prst="rect">
            <a:avLst/>
          </a:prstGeom>
        </p:spPr>
        <p:txBody>
          <a:bodyPr/>
          <a:lstStyle/>
          <a:p>
            <a:pPr defTabSz="676655">
              <a:defRPr sz="2664"/>
            </a:pPr>
            <a:r>
              <a:t>Laser Doppler Flux</a:t>
            </a:r>
            <a:br/>
            <a:r>
              <a:t>Effect of compression in venous patients (sitting)</a:t>
            </a:r>
          </a:p>
        </p:txBody>
      </p:sp>
      <p:grpSp>
        <p:nvGrpSpPr>
          <p:cNvPr id="246" name="Group 246"/>
          <p:cNvGrpSpPr/>
          <p:nvPr/>
        </p:nvGrpSpPr>
        <p:grpSpPr>
          <a:xfrm>
            <a:off x="990599" y="1752599"/>
            <a:ext cx="7148842" cy="4295383"/>
            <a:chOff x="0" y="0"/>
            <a:chExt cx="7148840" cy="4295381"/>
          </a:xfrm>
        </p:grpSpPr>
        <p:sp>
          <p:nvSpPr>
            <p:cNvPr id="220" name="Shape 220"/>
            <p:cNvSpPr/>
            <p:nvPr/>
          </p:nvSpPr>
          <p:spPr>
            <a:xfrm>
              <a:off x="0" y="1603375"/>
              <a:ext cx="613747" cy="6123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9486" tIns="19486" rIns="19486" bIns="19486" numCol="1" anchor="t">
              <a:spAutoFit/>
            </a:bodyPr>
            <a:lstStyle/>
            <a:p>
              <a:pPr defTabSz="779462">
                <a:defRPr b="1" sz="2000">
                  <a:solidFill>
                    <a:srgbClr val="00C8C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LDF</a:t>
              </a:r>
              <a:endParaRPr>
                <a:solidFill>
                  <a:srgbClr val="FFFFFF"/>
                </a:solidFill>
              </a:endParaRPr>
            </a:p>
            <a:p>
              <a:pPr defTabSz="779462">
                <a:defRPr b="1" sz="2000">
                  <a:solidFill>
                    <a:srgbClr val="00C8C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(AU)</a:t>
              </a:r>
            </a:p>
          </p:txBody>
        </p:sp>
        <p:sp>
          <p:nvSpPr>
            <p:cNvPr id="221" name="Shape 221"/>
            <p:cNvSpPr/>
            <p:nvPr/>
          </p:nvSpPr>
          <p:spPr>
            <a:xfrm>
              <a:off x="957262" y="2873375"/>
              <a:ext cx="280273" cy="2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9486" tIns="19486" rIns="19486" bIns="19486" numCol="1" anchor="t">
              <a:spAutoFit/>
            </a:bodyPr>
            <a:lstStyle>
              <a:lvl1pPr defTabSz="779462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20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957262" y="2401887"/>
              <a:ext cx="280273" cy="295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9486" tIns="19486" rIns="19486" bIns="19486" numCol="1" anchor="t">
              <a:spAutoFit/>
            </a:bodyPr>
            <a:lstStyle>
              <a:lvl1pPr defTabSz="779462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40</a:t>
              </a:r>
            </a:p>
          </p:txBody>
        </p:sp>
        <p:sp>
          <p:nvSpPr>
            <p:cNvPr id="223" name="Shape 223"/>
            <p:cNvSpPr/>
            <p:nvPr/>
          </p:nvSpPr>
          <p:spPr>
            <a:xfrm>
              <a:off x="957262" y="1898650"/>
              <a:ext cx="280273" cy="2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9486" tIns="19486" rIns="19486" bIns="19486" numCol="1" anchor="t">
              <a:spAutoFit/>
            </a:bodyPr>
            <a:lstStyle>
              <a:lvl1pPr defTabSz="779462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60</a:t>
              </a:r>
            </a:p>
          </p:txBody>
        </p:sp>
        <p:sp>
          <p:nvSpPr>
            <p:cNvPr id="224" name="Shape 224"/>
            <p:cNvSpPr/>
            <p:nvPr/>
          </p:nvSpPr>
          <p:spPr>
            <a:xfrm>
              <a:off x="957262" y="1470025"/>
              <a:ext cx="280273" cy="295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9486" tIns="19486" rIns="19486" bIns="19486" numCol="1" anchor="t">
              <a:spAutoFit/>
            </a:bodyPr>
            <a:lstStyle>
              <a:lvl1pPr defTabSz="779462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80</a:t>
              </a:r>
            </a:p>
          </p:txBody>
        </p:sp>
        <p:sp>
          <p:nvSpPr>
            <p:cNvPr id="225" name="Shape 225"/>
            <p:cNvSpPr/>
            <p:nvPr/>
          </p:nvSpPr>
          <p:spPr>
            <a:xfrm>
              <a:off x="892175" y="982662"/>
              <a:ext cx="394573" cy="295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9486" tIns="19486" rIns="19486" bIns="19486" numCol="1" anchor="t">
              <a:spAutoFit/>
            </a:bodyPr>
            <a:lstStyle>
              <a:lvl1pPr defTabSz="779462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100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892175" y="554037"/>
              <a:ext cx="394573" cy="295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9486" tIns="19486" rIns="19486" bIns="19486" numCol="1" anchor="t">
              <a:spAutoFit/>
            </a:bodyPr>
            <a:lstStyle>
              <a:lvl1pPr defTabSz="779462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120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6005513" y="522287"/>
              <a:ext cx="112713" cy="29596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486" tIns="19486" rIns="19486" bIns="19486" numCol="1" anchor="t">
              <a:spAutoFit/>
            </a:bodyPr>
            <a:lstStyle>
              <a:lvl1pPr defTabSz="779462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 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5995988" y="941387"/>
              <a:ext cx="127001" cy="295962"/>
            </a:xfrm>
            <a:prstGeom prst="rect">
              <a:avLst/>
            </a:prstGeom>
            <a:solidFill>
              <a:srgbClr val="F7668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486" tIns="19486" rIns="19486" bIns="19486" numCol="1" anchor="t">
              <a:spAutoFit/>
            </a:bodyPr>
            <a:lstStyle>
              <a:lvl1pPr defTabSz="779462"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 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6156326" y="531812"/>
              <a:ext cx="992515" cy="32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9486" tIns="19486" rIns="19486" bIns="19486" numCol="1" anchor="t">
              <a:spAutoFit/>
            </a:bodyPr>
            <a:lstStyle>
              <a:lvl1pPr defTabSz="779462">
                <a:defRPr b="1" sz="2000">
                  <a:solidFill>
                    <a:srgbClr val="00C8C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Controls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6229351" y="915987"/>
              <a:ext cx="832897" cy="3202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9486" tIns="19486" rIns="19486" bIns="19486" numCol="1" anchor="t">
              <a:spAutoFit/>
            </a:bodyPr>
            <a:lstStyle>
              <a:lvl1pPr defTabSz="779462">
                <a:defRPr b="1" sz="2000">
                  <a:solidFill>
                    <a:srgbClr val="00C8C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Venous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1533525" y="3602037"/>
              <a:ext cx="230637" cy="372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468" tIns="45468" rIns="45468" bIns="45468" numCol="1" anchor="t">
              <a:spAutoFit/>
            </a:bodyPr>
            <a:lstStyle>
              <a:lvl1pPr defTabSz="779462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0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2039937" y="3602037"/>
              <a:ext cx="357637" cy="372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468" tIns="45468" rIns="45468" bIns="45468" numCol="1" anchor="t">
              <a:spAutoFit/>
            </a:bodyPr>
            <a:lstStyle>
              <a:lvl1pPr defTabSz="779462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10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2605088" y="3602037"/>
              <a:ext cx="357637" cy="372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468" tIns="45468" rIns="45468" bIns="45468" numCol="1" anchor="t">
              <a:spAutoFit/>
            </a:bodyPr>
            <a:lstStyle>
              <a:lvl1pPr defTabSz="779462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20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3170238" y="3602037"/>
              <a:ext cx="357637" cy="372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468" tIns="45468" rIns="45468" bIns="45468" numCol="1" anchor="t">
              <a:spAutoFit/>
            </a:bodyPr>
            <a:lstStyle>
              <a:lvl1pPr defTabSz="779462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30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3657600" y="3602037"/>
              <a:ext cx="357637" cy="372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468" tIns="45468" rIns="45468" bIns="45468" numCol="1" anchor="t">
              <a:spAutoFit/>
            </a:bodyPr>
            <a:lstStyle>
              <a:lvl1pPr defTabSz="779462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40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4222751" y="3602037"/>
              <a:ext cx="357637" cy="372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468" tIns="45468" rIns="45468" bIns="45468" numCol="1" anchor="t">
              <a:spAutoFit/>
            </a:bodyPr>
            <a:lstStyle>
              <a:lvl1pPr defTabSz="779462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50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4729163" y="3602037"/>
              <a:ext cx="357637" cy="372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468" tIns="45468" rIns="45468" bIns="45468" numCol="1" anchor="t">
              <a:spAutoFit/>
            </a:bodyPr>
            <a:lstStyle>
              <a:lvl1pPr defTabSz="779462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60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5294313" y="3602037"/>
              <a:ext cx="357637" cy="372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468" tIns="45468" rIns="45468" bIns="45468" numCol="1" anchor="t">
              <a:spAutoFit/>
            </a:bodyPr>
            <a:lstStyle>
              <a:lvl1pPr defTabSz="779462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80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5722938" y="3602037"/>
              <a:ext cx="484637" cy="372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468" tIns="45468" rIns="45468" bIns="45468" numCol="1" anchor="t">
              <a:spAutoFit/>
            </a:bodyPr>
            <a:lstStyle>
              <a:lvl1pPr defTabSz="779462">
                <a:lnSpc>
                  <a:spcPct val="90000"/>
                </a:lnSpc>
                <a:defRPr b="1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100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971550" y="3332162"/>
              <a:ext cx="217937" cy="347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468" tIns="45468" rIns="45468" bIns="45468" numCol="1" anchor="t">
              <a:spAutoFit/>
            </a:bodyPr>
            <a:lstStyle>
              <a:lvl1pPr defTabSz="779462">
                <a:lnSpc>
                  <a:spcPct val="90000"/>
                </a:lnSpc>
                <a:defRPr b="1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0</a:t>
              </a:r>
            </a:p>
          </p:txBody>
        </p:sp>
        <p:pic>
          <p:nvPicPr>
            <p:cNvPr id="241" name="image8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49375" y="322262"/>
              <a:ext cx="4908552" cy="3244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2" name="Shape 242"/>
            <p:cNvSpPr/>
            <p:nvPr/>
          </p:nvSpPr>
          <p:spPr>
            <a:xfrm>
              <a:off x="1690687" y="760412"/>
              <a:ext cx="789636" cy="31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468" tIns="45468" rIns="45468" bIns="45468" numCol="1" anchor="t">
              <a:spAutoFit/>
            </a:bodyPr>
            <a:lstStyle>
              <a:lvl1pPr defTabSz="779462">
                <a:lnSpc>
                  <a:spcPct val="90000"/>
                </a:lnSpc>
                <a:defRPr b="1" sz="16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p=0.002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1768475" y="369887"/>
              <a:ext cx="891235" cy="3109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468" tIns="45468" rIns="45468" bIns="45468" numCol="1" anchor="t">
              <a:spAutoFit/>
            </a:bodyPr>
            <a:lstStyle>
              <a:lvl1pPr defTabSz="779462">
                <a:lnSpc>
                  <a:spcPct val="90000"/>
                </a:lnSpc>
                <a:defRPr b="1" sz="16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p=0.0008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806575" y="0"/>
              <a:ext cx="924077" cy="310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468" tIns="45468" rIns="45468" bIns="45468" numCol="1" anchor="t">
              <a:spAutoFit/>
            </a:bodyPr>
            <a:lstStyle>
              <a:lvl1pPr defTabSz="779462">
                <a:lnSpc>
                  <a:spcPct val="90000"/>
                </a:lnSpc>
                <a:defRPr b="1" sz="16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Wilcoxon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2447925" y="3975100"/>
              <a:ext cx="2452767" cy="3202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9486" tIns="19486" rIns="19486" bIns="19486" numCol="1" anchor="t">
              <a:spAutoFit/>
            </a:bodyPr>
            <a:lstStyle>
              <a:lvl1pPr defTabSz="779462">
                <a:defRPr b="1" sz="2000">
                  <a:solidFill>
                    <a:srgbClr val="00C8C3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Compression (mmHg)</a:t>
              </a:r>
            </a:p>
          </p:txBody>
        </p:sp>
      </p:grpSp>
      <p:sp>
        <p:nvSpPr>
          <p:cNvPr id="247" name="Shape 247"/>
          <p:cNvSpPr/>
          <p:nvPr/>
        </p:nvSpPr>
        <p:spPr>
          <a:xfrm>
            <a:off x="441325" y="6172199"/>
            <a:ext cx="5464175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Abu-Own A et al.   J Vasc Surg 1994;19: 1074-1083</a:t>
            </a:r>
            <a:r>
              <a:rPr b="0" sz="1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0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857356" y="-71462"/>
            <a:ext cx="5357851" cy="7929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593725" y="1108075"/>
            <a:ext cx="2092782" cy="764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Zinc paste light</a:t>
            </a:r>
          </a:p>
          <a:p>
            <a:pPr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after application</a:t>
            </a:r>
          </a:p>
        </p:txBody>
      </p:sp>
      <p:sp>
        <p:nvSpPr>
          <p:cNvPr id="254" name="Shape 254"/>
          <p:cNvSpPr/>
          <p:nvPr/>
        </p:nvSpPr>
        <p:spPr>
          <a:xfrm>
            <a:off x="365125" y="4613275"/>
            <a:ext cx="5878225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Lying       dorsiflexions                         standing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764704"/>
            <a:ext cx="8425186" cy="56202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07762" dir="2700000">
              <a:srgbClr val="3B3B3B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7240">
              <a:defRPr sz="3485"/>
            </a:lvl1pPr>
          </a:lstStyle>
          <a:p>
            <a:pPr/>
            <a:r>
              <a:t>Elastisk versus elastisk på det venøse tilbageløb:</a:t>
            </a:r>
          </a:p>
        </p:txBody>
      </p:sp>
      <p:pic>
        <p:nvPicPr>
          <p:cNvPr id="259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2157411" y="1696243"/>
            <a:ext cx="4067176" cy="4333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13.jpg" descr="Fi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-92076" y="1001712"/>
            <a:ext cx="6022292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Mosti G, Partsch H. Phlebology 2008;23:287-94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21208">
              <a:defRPr sz="2337"/>
            </a:pPr>
            <a:br/>
            <a:r>
              <a:t>Uelastiske bandager:</a:t>
            </a:r>
            <a:br/>
          </a:p>
        </p:txBody>
      </p:sp>
      <p:sp>
        <p:nvSpPr>
          <p:cNvPr id="265" name="Shape 265"/>
          <p:cNvSpPr/>
          <p:nvPr>
            <p:ph type="body" idx="1"/>
          </p:nvPr>
        </p:nvSpPr>
        <p:spPr>
          <a:xfrm>
            <a:off x="457200" y="2133600"/>
            <a:ext cx="8229600" cy="3997325"/>
          </a:xfrm>
          <a:prstGeom prst="rect">
            <a:avLst/>
          </a:prstGeom>
        </p:spPr>
        <p:txBody>
          <a:bodyPr/>
          <a:lstStyle/>
          <a:p>
            <a:pPr/>
            <a:r>
              <a:t>Lavt hviletryk, tolereres godt</a:t>
            </a:r>
          </a:p>
          <a:p>
            <a:pPr/>
          </a:p>
          <a:p>
            <a:pPr/>
            <a:r>
              <a:t>Ved gang øges trykket ved muskelkontraktioner,                                  der giver en „massage effect“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kompressionstyper</a:t>
            </a:r>
          </a:p>
        </p:txBody>
      </p:sp>
      <p:sp>
        <p:nvSpPr>
          <p:cNvPr id="268" name="Shape 268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  <a:r>
              <a:t>Kompressionsbind </a:t>
            </a:r>
          </a:p>
          <a:p>
            <a:pPr lvl="1" marL="722376" indent="-274320">
              <a:spcBef>
                <a:spcPts val="600"/>
              </a:spcBef>
              <a:defRPr sz="2600"/>
            </a:pPr>
            <a:r>
              <a:t>Kort-stræk</a:t>
            </a:r>
          </a:p>
          <a:p>
            <a:pPr lvl="1" marL="722376" indent="-274320">
              <a:spcBef>
                <a:spcPts val="600"/>
              </a:spcBef>
              <a:defRPr sz="2600"/>
            </a:pPr>
          </a:p>
          <a:p>
            <a:pPr/>
            <a:r>
              <a:t>Flerlagsbandager med forskellige antal lag</a:t>
            </a:r>
          </a:p>
          <a:p>
            <a:pPr/>
            <a:r>
              <a:t>Kompressionsstrømper, med høj stivhed</a:t>
            </a:r>
          </a:p>
          <a:p>
            <a:pPr/>
            <a:r>
              <a:t>Behandlerstrømper</a:t>
            </a:r>
          </a:p>
          <a:p>
            <a:pPr/>
            <a:r>
              <a:t>IPC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Fritz Mathiessen, Gentofte: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 b="1" sz="4400"/>
            </a:pPr>
            <a:r>
              <a:t>Venøse bensår:</a:t>
            </a: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  <a:r>
              <a:t>Ståluld skal dække såret (købt i supermarked)</a:t>
            </a:r>
          </a:p>
          <a:p>
            <a:pPr>
              <a:lnSpc>
                <a:spcPct val="90000"/>
              </a:lnSpc>
            </a:pPr>
            <a:r>
              <a:t>Gipsbandage fra tæer til lige under knæet i 3 uger</a:t>
            </a: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  <a:r>
              <a:t>Det virkede !    , men ikke særligt populær i Gentofte området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☺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7240">
              <a:defRPr sz="3485"/>
            </a:lvl1pPr>
          </a:lstStyle>
          <a:p>
            <a:pPr/>
            <a:r>
              <a:t>Behandlerstrømper eller kortstræksbind?</a:t>
            </a:r>
          </a:p>
        </p:txBody>
      </p:sp>
      <p:sp>
        <p:nvSpPr>
          <p:cNvPr id="271" name="Shape 271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  <a:r>
              <a:t>Studievarighed: 4mdr</a:t>
            </a:r>
          </a:p>
          <a:p>
            <a:pPr/>
            <a:r>
              <a:t>Strømper: n=26, heling: 96,2%</a:t>
            </a:r>
          </a:p>
          <a:p>
            <a:pPr/>
            <a:r>
              <a:t>Kortstræksbind: n=30; heling: 70%</a:t>
            </a:r>
          </a:p>
          <a:p>
            <a:pPr/>
            <a:r>
              <a:t>p=0,011</a:t>
            </a:r>
          </a:p>
          <a:p>
            <a:pPr/>
          </a:p>
          <a:p>
            <a:pPr>
              <a:spcBef>
                <a:spcPts val="500"/>
              </a:spcBef>
              <a:defRPr sz="2400"/>
            </a:pPr>
            <a:r>
              <a:t>Mariani, F et al: The Treatment of venous leg ulcerswith a specifically designed compression stocking kit. Phlebologie 2008,37; 191-197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Individuel tilpasning</a:t>
            </a:r>
          </a:p>
        </p:txBody>
      </p:sp>
      <p:sp>
        <p:nvSpPr>
          <p:cNvPr id="274" name="Shape 274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  <a:r>
              <a:t>Afhængig af ABI samt neuropati</a:t>
            </a:r>
          </a:p>
          <a:p>
            <a:pPr/>
          </a:p>
          <a:p>
            <a:pPr/>
            <a:r>
              <a:t>Behov:</a:t>
            </a:r>
          </a:p>
          <a:p>
            <a:pPr/>
            <a:r>
              <a:t>Hvilket hviletryk vil være passende ?</a:t>
            </a:r>
          </a:p>
          <a:p>
            <a:pPr/>
            <a:r>
              <a:t>Hviken statisk stiffness  vil være passende 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Kompression og lave tåtryk</a:t>
            </a:r>
          </a:p>
        </p:txBody>
      </p:sp>
      <p:sp>
        <p:nvSpPr>
          <p:cNvPr id="277" name="Shape 277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33 patienter, med blandingssår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Kortstræksbandage anlægges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Tåtryk måles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Bandagen fjernes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Tåtryk måles igen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Resultat: 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Tåtryk  47,6 mmHg (SD: 19,9) med kompression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Tåtryk  47,9 mmHg (SD: 21,9) uden kompression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</a:p>
          <a:p>
            <a:pPr marL="420623" indent="-384047">
              <a:lnSpc>
                <a:spcPct val="80000"/>
              </a:lnSpc>
              <a:spcBef>
                <a:spcPts val="300"/>
              </a:spcBef>
              <a:defRPr sz="1300"/>
            </a:pPr>
            <a:r>
              <a:t>Top S, Arveschoug AK, Fogh K: Does short-stretch bandages affect the distal blood pressure in patients with mixed aetiology leg ulcers. JWC Oct 439- 442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ABI mellem 0,5 og 0,8</a:t>
            </a:r>
          </a:p>
        </p:txBody>
      </p:sp>
      <p:sp>
        <p:nvSpPr>
          <p:cNvPr id="280" name="Shape 280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Gennemblødningen øges</a:t>
            </a:r>
          </a:p>
          <a:p>
            <a:pPr lvl="1" marL="722376" indent="-274320">
              <a:lnSpc>
                <a:spcPct val="90000"/>
              </a:lnSpc>
              <a:spcBef>
                <a:spcPts val="500"/>
              </a:spcBef>
              <a:defRPr sz="2400"/>
            </a:pPr>
            <a:r>
              <a:t> hvis man anvender inelastiske bandager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400"/>
            </a:pPr>
          </a:p>
          <a:p>
            <a:pPr>
              <a:lnSpc>
                <a:spcPct val="90000"/>
              </a:lnSpc>
              <a:spcBef>
                <a:spcPts val="500"/>
              </a:spcBef>
              <a:defRPr sz="2200"/>
            </a:pPr>
            <a:r>
              <a:t>Mosti et al: Compression therapy in mixed ulcers increases venous output and arterial perfusion.</a:t>
            </a:r>
            <a:endParaRPr sz="2700"/>
          </a:p>
          <a:p>
            <a:pPr>
              <a:lnSpc>
                <a:spcPct val="90000"/>
              </a:lnSpc>
              <a:spcBef>
                <a:spcPts val="500"/>
              </a:spcBef>
              <a:defRPr sz="2200"/>
            </a:pPr>
            <a:r>
              <a:t>Journal of Vascular Surgery 2012; 55,122-8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100"/>
            </a:lvl1pPr>
          </a:lstStyle>
          <a:p>
            <a:pPr/>
            <a:r>
              <a:t>Kompression ved svær iskæmi</a:t>
            </a:r>
          </a:p>
        </p:txBody>
      </p:sp>
      <p:sp>
        <p:nvSpPr>
          <p:cNvPr id="283" name="Shape 283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  <a:r>
              <a:t>Patienter, der er karkirurgisk inoperable</a:t>
            </a:r>
          </a:p>
          <a:p>
            <a:pPr/>
          </a:p>
          <a:p>
            <a:pPr/>
            <a:r>
              <a:t>Ødemet skal behandles</a:t>
            </a:r>
          </a:p>
          <a:p>
            <a:pPr/>
          </a:p>
          <a:p>
            <a:pPr/>
            <a:r>
              <a:t>og det virker, kasuistiske meddelelser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konklusion</a:t>
            </a:r>
          </a:p>
        </p:txBody>
      </p:sp>
      <p:sp>
        <p:nvSpPr>
          <p:cNvPr id="286" name="Shape 286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Kompression anlægges med inelastiske bandager med god , hæmodynamisk, dokumenteret effekt når ABI er &gt; 0,5, uden at det arterielle tilbud kompromitteres, det øges, hvilket fremmer sårheling.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Hvornår ikke???</a:t>
            </a:r>
          </a:p>
        </p:txBody>
      </p:sp>
      <p:sp>
        <p:nvSpPr>
          <p:cNvPr id="289" name="Shape 289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Forsigtighed anbefales hos patienter med svær hjerteinsufficiens</a:t>
            </a:r>
          </a:p>
          <a:p>
            <a:pPr/>
          </a:p>
          <a:p>
            <a:pPr/>
            <a:r>
              <a:t>Forsigtighed anbefales hos patienter med påvirket følesans – sensorisk neuropati – monofilamenten!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96111">
              <a:defRPr sz="4018"/>
            </a:lvl1pPr>
          </a:lstStyle>
          <a:p>
            <a:pPr/>
            <a:r>
              <a:t>Gammel dermatologisk metode: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Zinklimbandager – fast bandage</a:t>
            </a:r>
          </a:p>
          <a:p>
            <a:pPr lvl="1" marL="722376" indent="-274320">
              <a:spcBef>
                <a:spcPts val="600"/>
              </a:spcBef>
              <a:defRPr sz="2600"/>
            </a:pPr>
            <a:r>
              <a:t>Virker, men omstændig, at lægge for nogle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100"/>
            </a:pPr>
            <a:r>
              <a:t>Olofsson, B:</a:t>
            </a:r>
            <a:br/>
            <a:r>
              <a:rPr sz="2500"/>
              <a:t>Läkartidningen. 4752-54, 1996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>
              <a:defRPr b="1"/>
            </a:pPr>
            <a:r>
              <a:t>”Optimerad kompression ger bättre resultat”</a:t>
            </a:r>
          </a:p>
          <a:p>
            <a:pPr/>
          </a:p>
          <a:p>
            <a:pPr/>
            <a:r>
              <a:t>Randomiseret prospektivt studie</a:t>
            </a:r>
          </a:p>
          <a:p>
            <a:pPr/>
          </a:p>
          <a:p>
            <a:pPr/>
            <a:r>
              <a:t>Skinnebenssår af forskellig årsag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 sz="3600"/>
            </a:pPr>
            <a:r>
              <a:t>Konventionel behandling (n=26):</a:t>
            </a:r>
          </a:p>
          <a:p>
            <a:pPr lvl="1" marL="722376" indent="-274320">
              <a:spcBef>
                <a:spcPts val="600"/>
              </a:spcBef>
              <a:defRPr sz="2600"/>
            </a:pPr>
            <a:r>
              <a:t>Fugtig sårheling</a:t>
            </a:r>
          </a:p>
          <a:p>
            <a:pPr lvl="1" marL="722376" indent="-274320">
              <a:spcBef>
                <a:spcPts val="600"/>
              </a:spcBef>
              <a:defRPr sz="2600"/>
            </a:pPr>
            <a:r>
              <a:t>Kortelastisk bandage</a:t>
            </a:r>
          </a:p>
          <a:p>
            <a:pPr lvl="1" marL="722376" indent="-274320">
              <a:spcBef>
                <a:spcPts val="600"/>
              </a:spcBef>
              <a:defRPr sz="2600"/>
            </a:pPr>
            <a:r>
              <a:t>Omlægning 2 gange i ugen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/>
            <a:r>
              <a:t>Projektgruppen (n= 29):</a:t>
            </a:r>
          </a:p>
          <a:p>
            <a:pPr lvl="1" marL="722376" indent="-274320">
              <a:spcBef>
                <a:spcPts val="600"/>
              </a:spcBef>
              <a:defRPr sz="2600"/>
            </a:pPr>
            <a:r>
              <a:t>Individuel tilpasning – pelotter retromalleolært, ved perforanter og ved de store vener</a:t>
            </a:r>
          </a:p>
          <a:p>
            <a:pPr lvl="1" marL="722376" indent="-274320">
              <a:spcBef>
                <a:spcPts val="600"/>
              </a:spcBef>
              <a:defRPr sz="2600"/>
            </a:pPr>
            <a:r>
              <a:t>Selvklæbende kortstræksbind (Porelast Forto)</a:t>
            </a:r>
          </a:p>
          <a:p>
            <a:pPr lvl="1" marL="722376" indent="-274320">
              <a:spcBef>
                <a:spcPts val="600"/>
              </a:spcBef>
              <a:defRPr sz="2600"/>
            </a:pPr>
            <a:r>
              <a:t>Hyppig skift i starten i takt med at ødemet reduceres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Resultat:</a:t>
            </a:r>
          </a:p>
        </p:txBody>
      </p:sp>
      <p:pic>
        <p:nvPicPr>
          <p:cNvPr id="139" name="image1.jpg" descr="Top.bm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4815" y="1600200"/>
            <a:ext cx="7232369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Konventionelt behandlet:  12 ud af 26 helet efter 14 uger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Projektgruppe: 28 ud af 29 helet på 14 uger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</a:p>
          <a:p>
            <a:pPr>
              <a:lnSpc>
                <a:spcPct val="90000"/>
              </a:lnSpc>
              <a:spcBef>
                <a:spcPts val="600"/>
              </a:spcBef>
              <a:defRPr sz="2700"/>
            </a:pPr>
            <a:r>
              <a:t>10 fra konventionelt behandlet fik ”Projekt”, alle helede med en medianhelingstid på 4 uger.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Technic">
  <a:themeElements>
    <a:clrScheme name="Technic">
      <a:dk1>
        <a:srgbClr val="000000"/>
      </a:dk1>
      <a:lt1>
        <a:srgbClr val="3B3B3B"/>
      </a:lt1>
      <a:dk2>
        <a:srgbClr val="A7A7A7"/>
      </a:dk2>
      <a:lt2>
        <a:srgbClr val="535353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00FF"/>
      </a:hlink>
      <a:folHlink>
        <a:srgbClr val="FF00FF"/>
      </a:folHlink>
    </a:clrScheme>
    <a:fontScheme name="Technic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chnic">
  <a:themeElements>
    <a:clrScheme name="Tech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00FF"/>
      </a:hlink>
      <a:folHlink>
        <a:srgbClr val="FF00FF"/>
      </a:folHlink>
    </a:clrScheme>
    <a:fontScheme name="Technic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