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31407" tIns="31407" rIns="31407" bIns="31407" anchor="ctr"/>
          <a:lstStyle/>
          <a:p>
            <a:pPr/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31407" tIns="31407" rIns="31407" bIns="31407"/>
          <a:lstStyle/>
          <a:p>
            <a:pPr/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281085" y="6249987"/>
            <a:ext cx="177115" cy="172799"/>
          </a:xfrm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>
            <a:spAutoFit/>
          </a:bodyPr>
          <a:lstStyle>
            <a:lvl1pPr algn="r" defTabSz="628650"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ct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ct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ct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233362" marR="0" indent="-233362" algn="l" defTabSz="6286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531896" marR="0" indent="-217571" algn="l" defTabSz="6286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830758" marR="0" indent="-202108" algn="l" defTabSz="6286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1195265" marR="0" indent="-253877" algn="l" defTabSz="6286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1439068" marR="0" indent="-183356" algn="l" defTabSz="6286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1896268" marR="0" indent="-183356" algn="l" defTabSz="6286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2353468" marR="0" indent="-183356" algn="l" defTabSz="6286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2810668" marR="0" indent="-183356" algn="l" defTabSz="6286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3267868" marR="0" indent="-183356" algn="l" defTabSz="6286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628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1131945" y="1557337"/>
            <a:ext cx="7273810" cy="2486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407" tIns="31407" rIns="31407" bIns="31407">
            <a:spAutoFit/>
          </a:bodyPr>
          <a:lstStyle/>
          <a:p>
            <a:pPr algn="ctr" defTabSz="628650">
              <a:defRPr b="1" sz="2800">
                <a:solidFill>
                  <a:srgbClr val="FFFFFF"/>
                </a:solidFill>
              </a:defRPr>
            </a:pPr>
            <a:r>
              <a:t>HÅNDTERING AF IMMUNOLOGISKE SÅR</a:t>
            </a:r>
          </a:p>
          <a:p>
            <a:pPr algn="ctr" defTabSz="628650">
              <a:defRPr b="1" sz="2800">
                <a:solidFill>
                  <a:srgbClr val="FFFFFF"/>
                </a:solidFill>
              </a:defRPr>
            </a:pPr>
          </a:p>
          <a:p>
            <a:pPr algn="ctr" defTabSz="628650">
              <a:defRPr b="1" sz="2800">
                <a:solidFill>
                  <a:srgbClr val="FFFF00"/>
                </a:solidFill>
              </a:defRPr>
            </a:pPr>
            <a:r>
              <a:t>KARSTEN FOGH</a:t>
            </a:r>
          </a:p>
          <a:p>
            <a:pPr algn="ctr" defTabSz="628650">
              <a:defRPr b="1" sz="2800">
                <a:solidFill>
                  <a:srgbClr val="FFFF00"/>
                </a:solidFill>
              </a:defRPr>
            </a:pPr>
            <a:r>
              <a:t>LEKTOR, OVERLÆGE, DR. MED.</a:t>
            </a:r>
          </a:p>
          <a:p>
            <a:pPr algn="ctr" defTabSz="628650">
              <a:defRPr b="1" sz="2800">
                <a:solidFill>
                  <a:srgbClr val="FFFF00"/>
                </a:solidFill>
              </a:defRPr>
            </a:pPr>
            <a:r>
              <a:t>HUDAFDELINGEN</a:t>
            </a:r>
          </a:p>
          <a:p>
            <a:pPr algn="ctr" defTabSz="628650">
              <a:defRPr b="1" sz="2800">
                <a:solidFill>
                  <a:srgbClr val="FFFF00"/>
                </a:solidFill>
              </a:defRPr>
            </a:pPr>
            <a:r>
              <a:t>AARHUS UNIVERSITETSHOSPITAL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5292725" y="260350"/>
            <a:ext cx="3600450" cy="5458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</a:defRPr>
            </a:pPr>
            <a:r>
              <a:t>TYPISKE</a:t>
            </a:r>
          </a:p>
          <a:p>
            <a:pPr>
              <a:defRPr b="1" sz="2800">
                <a:solidFill>
                  <a:srgbClr val="FFFFFF"/>
                </a:solidFill>
              </a:defRPr>
            </a:pPr>
            <a:r>
              <a:t>VASCULITIS</a:t>
            </a:r>
          </a:p>
          <a:p>
            <a:pPr>
              <a:defRPr b="1" sz="2800">
                <a:solidFill>
                  <a:srgbClr val="FFFFFF"/>
                </a:solidFill>
              </a:defRPr>
            </a:pPr>
            <a:r>
              <a:t>FORANDRINGER</a:t>
            </a:r>
          </a:p>
          <a:p>
            <a:pPr>
              <a:defRPr b="1" sz="2800">
                <a:solidFill>
                  <a:srgbClr val="FFFFFF"/>
                </a:solidFill>
              </a:defRPr>
            </a:pPr>
            <a:r>
              <a:t>I HUDEN</a:t>
            </a:r>
          </a:p>
          <a:p>
            <a:pPr>
              <a:defRPr b="1" sz="3200">
                <a:solidFill>
                  <a:srgbClr val="FFFFFF"/>
                </a:solidFill>
              </a:defRPr>
            </a:pPr>
          </a:p>
          <a:p>
            <a:pPr>
              <a:defRPr b="1" sz="3200">
                <a:solidFill>
                  <a:srgbClr val="FFFF00"/>
                </a:solidFill>
              </a:defRPr>
            </a:pPr>
            <a:r>
              <a:t>Inflammerede og ømme</a:t>
            </a:r>
          </a:p>
          <a:p>
            <a:pPr>
              <a:defRPr b="1" sz="3200">
                <a:solidFill>
                  <a:srgbClr val="FFFF00"/>
                </a:solidFill>
              </a:defRPr>
            </a:pPr>
          </a:p>
          <a:p>
            <a:pPr>
              <a:defRPr b="1" sz="3200">
                <a:solidFill>
                  <a:srgbClr val="FFFF00"/>
                </a:solidFill>
              </a:defRPr>
            </a:pPr>
            <a:r>
              <a:t>Svinder ikke for tryk</a:t>
            </a:r>
          </a:p>
          <a:p>
            <a:pPr>
              <a:defRPr b="1" sz="3200">
                <a:solidFill>
                  <a:srgbClr val="FFFF00"/>
                </a:solidFill>
              </a:defRPr>
            </a:pPr>
          </a:p>
          <a:p>
            <a:pPr>
              <a:defRPr b="1" sz="3200">
                <a:solidFill>
                  <a:srgbClr val="FFFF00"/>
                </a:solidFill>
              </a:defRPr>
            </a:pPr>
            <a:r>
              <a:t>Typisk histologi</a:t>
            </a:r>
          </a:p>
        </p:txBody>
      </p:sp>
      <p:pic>
        <p:nvPicPr>
          <p:cNvPr id="54" name="Fø-2.jpg" descr="Fø-2"/>
          <p:cNvPicPr>
            <a:picLocks noChangeAspect="1"/>
          </p:cNvPicPr>
          <p:nvPr/>
        </p:nvPicPr>
        <p:blipFill>
          <a:blip r:embed="rId2">
            <a:extLst/>
          </a:blip>
          <a:srcRect l="10012" t="0" r="30038" b="0"/>
          <a:stretch>
            <a:fillRect/>
          </a:stretch>
        </p:blipFill>
        <p:spPr>
          <a:xfrm>
            <a:off x="1476375" y="188912"/>
            <a:ext cx="3455988" cy="6408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141250b8-6-05.jpg" descr="141250b8-6-0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981075"/>
            <a:ext cx="5359400" cy="4103688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1417637" y="450850"/>
            <a:ext cx="5104715" cy="368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407" tIns="31407" rIns="31407" bIns="31407">
            <a:spAutoFit/>
          </a:bodyPr>
          <a:lstStyle/>
          <a:p>
            <a:pPr defTabSz="628650">
              <a:defRPr b="1" sz="2100">
                <a:solidFill>
                  <a:srgbClr val="FFFFFF"/>
                </a:solidFill>
              </a:defRPr>
            </a:pPr>
            <a:r>
              <a:t>PYODERMA GANGRAENOSUM</a:t>
            </a:r>
            <a:r>
              <a:rPr>
                <a:solidFill>
                  <a:srgbClr val="FFFF00"/>
                </a:solidFill>
              </a:rPr>
              <a:t>		</a:t>
            </a:r>
          </a:p>
        </p:txBody>
      </p:sp>
      <p:sp>
        <p:nvSpPr>
          <p:cNvPr id="58" name="Shape 58"/>
          <p:cNvSpPr/>
          <p:nvPr/>
        </p:nvSpPr>
        <p:spPr>
          <a:xfrm>
            <a:off x="6011862" y="1022350"/>
            <a:ext cx="2576623" cy="2821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400">
                <a:solidFill>
                  <a:srgbClr val="FFFF00"/>
                </a:solidFill>
              </a:defRPr>
            </a:pPr>
            <a:r>
              <a:t>Pustel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Inflammation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”Aktiv” sårkant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Uspecifik histologi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 idx="4294967295"/>
          </p:nvPr>
        </p:nvSpPr>
        <p:spPr>
          <a:xfrm>
            <a:off x="685800" y="2132012"/>
            <a:ext cx="7772400" cy="14636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VASCULITIS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146050" y="685800"/>
            <a:ext cx="9019540" cy="6215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3600">
                <a:solidFill>
                  <a:srgbClr val="FFFFFF"/>
                </a:solidFill>
              </a:defRPr>
            </a:pPr>
            <a:r>
              <a:t>VASCULITIS - </a:t>
            </a:r>
            <a:r>
              <a:rPr>
                <a:solidFill>
                  <a:srgbClr val="FFFF00"/>
                </a:solidFill>
              </a:rPr>
              <a:t>PRIMÆR</a:t>
            </a:r>
            <a:endParaRPr>
              <a:solidFill>
                <a:srgbClr val="FFFF00"/>
              </a:solidFill>
            </a:endParaRP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______________________________________________________________________________________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KAR                                  - GRANULOMER                                 + GRANULOMER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______________________________________________________________________________________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SMÅ                                  LEUKOCYTOKLASTISK                   WEGENER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                                           HENOCH SCHÖNLEIN                       CHURG-STRAUSS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                                           ESS. KRYOGLOBULINAEMISK 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                                           MIKROSKOPISK ANGITIIS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MELLEMSTORE           POLYARTERITIS NODOSA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                                           KAWASAKI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STORE                                                                                               KÆMPECELLEARTERITIS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                                                                                                            TAKAYASU´s ARTERITIS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______________________________________________________________________________________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146050" y="685799"/>
            <a:ext cx="9019540" cy="701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3600">
                <a:solidFill>
                  <a:srgbClr val="FFFFFF"/>
                </a:solidFill>
              </a:defRPr>
            </a:pPr>
            <a:r>
              <a:t>VASCULITIS - </a:t>
            </a:r>
            <a:r>
              <a:rPr>
                <a:solidFill>
                  <a:srgbClr val="FFFF00"/>
                </a:solidFill>
              </a:rPr>
              <a:t>SEKUNDÆR</a:t>
            </a:r>
            <a:endParaRPr>
              <a:solidFill>
                <a:srgbClr val="FFFF00"/>
              </a:solidFill>
            </a:endParaRPr>
          </a:p>
          <a:p>
            <a:pPr>
              <a:defRPr b="1" sz="1800">
                <a:solidFill>
                  <a:srgbClr val="FFFF00"/>
                </a:solidFill>
              </a:defRPr>
            </a:pP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______________________________________________________________________________________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INFLAMMATORISKE                                         LUPUS ERYTHEMATOSUS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BINDEVÆVSSYGDOMME                                 RHEUMATOID ARTHRITIS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                                                                                  SJÖGRENS SYNDROM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INFEKTIONER                                                      HEPATITIS B &amp; C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                                                                                  PARVOVIRUS B-19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                                                                                  STREPTOKOKSEPSIS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                                                                                  MENINGOKOKSEPSIS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                                                                                  GONOKOKSEPSIS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LÆGEMIDLER                                                      SULFONAMIDER, PC, THIAZIDER, M.M.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NEOPLASIER                                                         LYMFOMER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                                                                                   LEUKÆMI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                                                                                   CARCINOMER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  <a:r>
              <a:t>______________________________________________________________________________________</a:t>
            </a:r>
          </a:p>
          <a:p>
            <a:pPr>
              <a:defRPr b="1" sz="1800">
                <a:solidFill>
                  <a:srgbClr val="FFFF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.png"/>
          <p:cNvPicPr>
            <a:picLocks noChangeAspect="1"/>
          </p:cNvPicPr>
          <p:nvPr/>
        </p:nvPicPr>
        <p:blipFill>
          <a:blip r:embed="rId2">
            <a:extLst/>
          </a:blip>
          <a:srcRect l="0" t="15733" r="10466" b="18077"/>
          <a:stretch>
            <a:fillRect/>
          </a:stretch>
        </p:blipFill>
        <p:spPr>
          <a:xfrm>
            <a:off x="179387" y="1904999"/>
            <a:ext cx="8732838" cy="483393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>
            <p:ph type="title" idx="4294967295"/>
          </p:nvPr>
        </p:nvSpPr>
        <p:spPr>
          <a:xfrm>
            <a:off x="685800" y="608012"/>
            <a:ext cx="7772400" cy="11414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VASCULIT FORANDRINGER I HUDEN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 idx="4294967295"/>
          </p:nvPr>
        </p:nvSpPr>
        <p:spPr>
          <a:xfrm>
            <a:off x="684212" y="2132012"/>
            <a:ext cx="7773988" cy="14763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RHEUMATOID ARTHRITIS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37" y="2036762"/>
            <a:ext cx="8928101" cy="2797176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>
            <p:ph type="title" idx="4294967295"/>
          </p:nvPr>
        </p:nvSpPr>
        <p:spPr>
          <a:xfrm>
            <a:off x="685800" y="608012"/>
            <a:ext cx="7772400" cy="11414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RHEUMATOID ARTHRIT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 idx="4294967295"/>
          </p:nvPr>
        </p:nvSpPr>
        <p:spPr>
          <a:xfrm>
            <a:off x="685800" y="2132012"/>
            <a:ext cx="7772400" cy="14636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SCLERODERMI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541337" y="692150"/>
            <a:ext cx="7480806" cy="4138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407" tIns="31407" rIns="31407" bIns="31407">
            <a:spAutoFit/>
          </a:bodyPr>
          <a:lstStyle/>
          <a:p>
            <a:pPr defTabSz="628650">
              <a:defRPr b="1" sz="3300">
                <a:solidFill>
                  <a:srgbClr val="FFFFFF"/>
                </a:solidFill>
              </a:defRPr>
            </a:pPr>
            <a:r>
              <a:t>SCLERODERMI</a:t>
            </a:r>
            <a:endParaRPr sz="2900"/>
          </a:p>
          <a:p>
            <a:pPr defTabSz="628650">
              <a:defRPr b="1" sz="2900">
                <a:solidFill>
                  <a:srgbClr val="FFFF00"/>
                </a:solidFill>
              </a:defRPr>
            </a:pPr>
          </a:p>
          <a:p>
            <a:pPr defTabSz="628650">
              <a:defRPr b="1" sz="2500">
                <a:solidFill>
                  <a:srgbClr val="FFFF00"/>
                </a:solidFill>
              </a:defRPr>
            </a:pPr>
            <a:r>
              <a:t>*	RAYNAUD SYGDOM</a:t>
            </a:r>
          </a:p>
          <a:p>
            <a:pPr defTabSz="628650">
              <a:defRPr b="1" sz="2500">
                <a:solidFill>
                  <a:srgbClr val="FFFF00"/>
                </a:solidFill>
              </a:defRPr>
            </a:pPr>
          </a:p>
          <a:p>
            <a:pPr defTabSz="628650">
              <a:defRPr b="1" sz="2500">
                <a:solidFill>
                  <a:srgbClr val="FFFF00"/>
                </a:solidFill>
              </a:defRPr>
            </a:pPr>
            <a:r>
              <a:t>*	AUTOIMMUN SYGDOM AF UKENDT ÅRSAG</a:t>
            </a:r>
          </a:p>
          <a:p>
            <a:pPr defTabSz="628650">
              <a:defRPr b="1" sz="2500">
                <a:solidFill>
                  <a:srgbClr val="FFFF00"/>
                </a:solidFill>
              </a:defRPr>
            </a:pPr>
          </a:p>
          <a:p>
            <a:pPr defTabSz="628650">
              <a:defRPr b="1" sz="2500">
                <a:solidFill>
                  <a:srgbClr val="FFFF00"/>
                </a:solidFill>
              </a:defRPr>
            </a:pPr>
            <a:r>
              <a:t>*	ANTISTOFFER MOD ENDOTHEL CELLER</a:t>
            </a:r>
          </a:p>
          <a:p>
            <a:pPr defTabSz="628650">
              <a:defRPr b="1" sz="2500">
                <a:solidFill>
                  <a:srgbClr val="FFFF00"/>
                </a:solidFill>
              </a:defRPr>
            </a:pPr>
          </a:p>
          <a:p>
            <a:pPr defTabSz="628650">
              <a:defRPr b="1" sz="2500">
                <a:solidFill>
                  <a:srgbClr val="FFFF00"/>
                </a:solidFill>
              </a:defRPr>
            </a:pPr>
            <a:r>
              <a:t>*      UDTALT FIBROSEDANNELSE I HUDEN</a:t>
            </a:r>
          </a:p>
          <a:p>
            <a:pPr defTabSz="628650">
              <a:defRPr b="1" sz="2500">
                <a:solidFill>
                  <a:srgbClr val="FFFF00"/>
                </a:solidFill>
              </a:defRPr>
            </a:pPr>
            <a:r>
              <a:t>        (og i andre organer)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755650" y="260350"/>
            <a:ext cx="5768767" cy="380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407" tIns="31407" rIns="31407" bIns="31407">
            <a:spAutoFit/>
          </a:bodyPr>
          <a:lstStyle/>
          <a:p>
            <a:pPr defTabSz="628650">
              <a:defRPr b="1" sz="3300">
                <a:solidFill>
                  <a:srgbClr val="FFFF00"/>
                </a:solidFill>
              </a:defRPr>
            </a:pPr>
            <a:r>
              <a:t>IMMUNOLOGISKE SÅR ER:</a:t>
            </a:r>
          </a:p>
          <a:p>
            <a:pPr defTabSz="628650">
              <a:defRPr b="1" sz="3300">
                <a:solidFill>
                  <a:srgbClr val="FFFF00"/>
                </a:solidFill>
              </a:defRPr>
            </a:pPr>
          </a:p>
          <a:p>
            <a:pPr defTabSz="628650">
              <a:defRPr b="1" sz="3300">
                <a:solidFill>
                  <a:srgbClr val="FF0000"/>
                </a:solidFill>
              </a:defRPr>
            </a:pPr>
            <a:r>
              <a:t>IKKE</a:t>
            </a:r>
            <a:r>
              <a:rPr>
                <a:solidFill>
                  <a:srgbClr val="FFFF00"/>
                </a:solidFill>
              </a:rPr>
              <a:t>	VENØSE SÅR</a:t>
            </a:r>
            <a:endParaRPr>
              <a:solidFill>
                <a:srgbClr val="FFFF00"/>
              </a:solidFill>
            </a:endParaRPr>
          </a:p>
          <a:p>
            <a:pPr defTabSz="628650">
              <a:defRPr b="1" sz="3300">
                <a:solidFill>
                  <a:srgbClr val="FF0000"/>
                </a:solidFill>
              </a:defRPr>
            </a:pPr>
            <a:r>
              <a:t>IKKE</a:t>
            </a:r>
            <a:r>
              <a:rPr>
                <a:solidFill>
                  <a:srgbClr val="FFFF00"/>
                </a:solidFill>
              </a:rPr>
              <a:t> ARTERIELLE SÅR</a:t>
            </a:r>
            <a:endParaRPr>
              <a:solidFill>
                <a:srgbClr val="FFFF00"/>
              </a:solidFill>
            </a:endParaRPr>
          </a:p>
          <a:p>
            <a:pPr defTabSz="628650">
              <a:defRPr b="1" sz="3300">
                <a:solidFill>
                  <a:srgbClr val="FF0000"/>
                </a:solidFill>
              </a:defRPr>
            </a:pPr>
            <a:r>
              <a:t>IKKE</a:t>
            </a:r>
            <a:r>
              <a:rPr>
                <a:solidFill>
                  <a:srgbClr val="FFFF00"/>
                </a:solidFill>
              </a:rPr>
              <a:t>	DIABETES SÅR</a:t>
            </a:r>
            <a:endParaRPr>
              <a:solidFill>
                <a:srgbClr val="FFFF00"/>
              </a:solidFill>
            </a:endParaRPr>
          </a:p>
          <a:p>
            <a:pPr defTabSz="628650">
              <a:defRPr b="1" sz="3300">
                <a:solidFill>
                  <a:srgbClr val="FF0000"/>
                </a:solidFill>
              </a:defRPr>
            </a:pPr>
            <a:r>
              <a:t>IKKE</a:t>
            </a:r>
            <a:r>
              <a:rPr>
                <a:solidFill>
                  <a:srgbClr val="FFFF00"/>
                </a:solidFill>
              </a:rPr>
              <a:t>  CANCER SÅR</a:t>
            </a:r>
            <a:endParaRPr>
              <a:solidFill>
                <a:srgbClr val="FFFF00"/>
              </a:solidFill>
            </a:endParaRPr>
          </a:p>
          <a:p>
            <a:pPr defTabSz="628650">
              <a:defRPr b="1" sz="3300">
                <a:solidFill>
                  <a:srgbClr val="FF0000"/>
                </a:solidFill>
              </a:defRPr>
            </a:pPr>
            <a:r>
              <a:t>IKKE</a:t>
            </a:r>
            <a:r>
              <a:rPr>
                <a:solidFill>
                  <a:srgbClr val="FFFF00"/>
                </a:solidFill>
              </a:rPr>
              <a:t>  DECUBITUS	 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25FF9.jpg" descr="25FF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362" y="119062"/>
            <a:ext cx="3986213" cy="6667501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4211637" y="49212"/>
            <a:ext cx="4932363" cy="686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1407" tIns="31407" rIns="31407" bIns="31407">
            <a:spAutoFit/>
          </a:bodyPr>
          <a:lstStyle/>
          <a:p>
            <a:pPr defTabSz="628650">
              <a:defRPr b="1" sz="2100">
                <a:solidFill>
                  <a:srgbClr val="FFFFFF"/>
                </a:solidFill>
              </a:defRPr>
            </a:pPr>
            <a:r>
              <a:t>LIVEDO</a:t>
            </a:r>
          </a:p>
          <a:p>
            <a:pPr defTabSz="628650">
              <a:defRPr b="1" sz="2100">
                <a:solidFill>
                  <a:srgbClr val="FFFFFF"/>
                </a:solidFill>
              </a:defRPr>
            </a:pPr>
            <a:r>
              <a:t>VASCULARE-VASCULITIS</a:t>
            </a:r>
            <a:r>
              <a:rPr>
                <a:solidFill>
                  <a:srgbClr val="FFFF00"/>
                </a:solidFill>
              </a:rP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582612" y="1393825"/>
            <a:ext cx="7142761" cy="3869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407" tIns="31407" rIns="31407" bIns="31407">
            <a:spAutoFit/>
          </a:bodyPr>
          <a:lstStyle/>
          <a:p>
            <a:pPr defTabSz="628650">
              <a:defRPr b="1" sz="3300">
                <a:solidFill>
                  <a:srgbClr val="FFFFFF"/>
                </a:solidFill>
              </a:defRPr>
            </a:pPr>
            <a:r>
              <a:t>PYODERMA GANGRAENOSUM</a:t>
            </a:r>
            <a:endParaRPr sz="2900"/>
          </a:p>
          <a:p>
            <a:pPr defTabSz="628650">
              <a:defRPr b="1" sz="2900">
                <a:solidFill>
                  <a:srgbClr val="FFFF00"/>
                </a:solidFill>
              </a:defRPr>
            </a:pPr>
          </a:p>
          <a:p>
            <a:pPr defTabSz="628650">
              <a:defRPr b="1" sz="2900">
                <a:solidFill>
                  <a:srgbClr val="FFFF00"/>
                </a:solidFill>
              </a:defRPr>
            </a:pPr>
            <a:r>
              <a:t>*	INFLAMMATORISK TARMSYGDOM</a:t>
            </a:r>
          </a:p>
          <a:p>
            <a:pPr defTabSz="628650">
              <a:defRPr b="1" sz="2900">
                <a:solidFill>
                  <a:srgbClr val="FFFF00"/>
                </a:solidFill>
              </a:defRPr>
            </a:pPr>
          </a:p>
          <a:p>
            <a:pPr defTabSz="628650">
              <a:defRPr b="1" sz="2900">
                <a:solidFill>
                  <a:srgbClr val="FFFF00"/>
                </a:solidFill>
              </a:defRPr>
            </a:pPr>
            <a:r>
              <a:t>*	HÆMATOLOGISK SYGDOM</a:t>
            </a:r>
          </a:p>
          <a:p>
            <a:pPr defTabSz="628650">
              <a:defRPr b="1" sz="2900">
                <a:solidFill>
                  <a:srgbClr val="FFFF00"/>
                </a:solidFill>
              </a:defRPr>
            </a:pPr>
          </a:p>
          <a:p>
            <a:pPr defTabSz="628650">
              <a:defRPr b="1" sz="2900">
                <a:solidFill>
                  <a:srgbClr val="FFFF00"/>
                </a:solidFill>
              </a:defRPr>
            </a:pPr>
            <a:r>
              <a:t>*	RHEUMATOID ARTHRITIS</a:t>
            </a:r>
          </a:p>
          <a:p>
            <a:pPr defTabSz="628650">
              <a:defRPr b="1" sz="2900">
                <a:solidFill>
                  <a:srgbClr val="FFFF00"/>
                </a:solidFill>
              </a:defRPr>
            </a:pPr>
          </a:p>
          <a:p>
            <a:pPr defTabSz="628650">
              <a:defRPr b="1" sz="2900">
                <a:solidFill>
                  <a:srgbClr val="FFFF00"/>
                </a:solidFill>
              </a:defRPr>
            </a:pPr>
            <a:r>
              <a:t>*	UDEN KENDT ÅRSAG.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141250b8-6-05.jpg" descr="141250b8-6-0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" y="989012"/>
            <a:ext cx="7416800" cy="5680076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1417637" y="450850"/>
            <a:ext cx="5104715" cy="368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407" tIns="31407" rIns="31407" bIns="31407">
            <a:spAutoFit/>
          </a:bodyPr>
          <a:lstStyle/>
          <a:p>
            <a:pPr defTabSz="628650">
              <a:defRPr b="1" sz="2100">
                <a:solidFill>
                  <a:srgbClr val="FFFFFF"/>
                </a:solidFill>
              </a:defRPr>
            </a:pPr>
            <a:r>
              <a:t>PYODERMA GANGRAENOSUM</a:t>
            </a:r>
            <a:r>
              <a:rPr>
                <a:solidFill>
                  <a:srgbClr val="FFFF00"/>
                </a:solidFill>
              </a:rPr>
              <a:t>		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 idx="4294967295"/>
          </p:nvPr>
        </p:nvSpPr>
        <p:spPr>
          <a:xfrm>
            <a:off x="685800" y="608012"/>
            <a:ext cx="7772400" cy="11414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b="1" sz="2100">
                <a:solidFill>
                  <a:srgbClr val="FFFFFF"/>
                </a:solidFill>
              </a:defRPr>
            </a:lvl1pPr>
          </a:lstStyle>
          <a:p>
            <a:pPr/>
            <a:r>
              <a:t>PYODERMA GANGRAENOSUM</a:t>
            </a:r>
          </a:p>
        </p:txBody>
      </p:sp>
      <p:pic>
        <p:nvPicPr>
          <p:cNvPr id="87" name="Pyoderma_Gangrenosum_98.jpg" descr="Pyoderma_Gangrenosum_9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4587" y="1881187"/>
            <a:ext cx="6858001" cy="4500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2339975" y="2257425"/>
            <a:ext cx="4384884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rgbClr val="FFFF00"/>
                </a:solidFill>
              </a:defRPr>
            </a:lvl1pPr>
          </a:lstStyle>
          <a:p>
            <a:pPr/>
            <a:r>
              <a:t>Andre ”immunologiske” sår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2592387" y="620712"/>
            <a:ext cx="4023381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rgbClr val="FFFF00"/>
                </a:solidFill>
              </a:defRPr>
            </a:lvl1pPr>
          </a:lstStyle>
          <a:p>
            <a:pPr/>
            <a:r>
              <a:t>CRYOGLOBULINAEMI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5310187" y="404812"/>
            <a:ext cx="2862546" cy="212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FF00"/>
                </a:solidFill>
              </a:defRPr>
            </a:pPr>
            <a:r>
              <a:t>Martorell sår</a:t>
            </a:r>
          </a:p>
          <a:p>
            <a:pPr>
              <a:defRPr b="1" sz="2000">
                <a:solidFill>
                  <a:srgbClr val="FFFF00"/>
                </a:solidFill>
              </a:defRPr>
            </a:pPr>
          </a:p>
          <a:p>
            <a:pPr>
              <a:defRPr b="1" sz="2000">
                <a:solidFill>
                  <a:srgbClr val="FFFF00"/>
                </a:solidFill>
              </a:defRPr>
            </a:pPr>
            <a:r>
              <a:t>    Hypertension</a:t>
            </a:r>
          </a:p>
          <a:p>
            <a:pPr>
              <a:defRPr b="1" sz="2000">
                <a:solidFill>
                  <a:srgbClr val="FFFF00"/>
                </a:solidFill>
              </a:defRPr>
            </a:pPr>
          </a:p>
          <a:p>
            <a:pPr>
              <a:defRPr b="1" sz="2000">
                <a:solidFill>
                  <a:srgbClr val="FFFF00"/>
                </a:solidFill>
              </a:defRPr>
            </a:pPr>
            <a:r>
              <a:t>    Fortykkelse af karvæg</a:t>
            </a:r>
          </a:p>
          <a:p>
            <a:pPr>
              <a:defRPr b="1" sz="2000">
                <a:solidFill>
                  <a:srgbClr val="FFFF00"/>
                </a:solidFill>
              </a:defRPr>
            </a:pPr>
          </a:p>
          <a:p>
            <a:pPr>
              <a:defRPr b="1" sz="2000">
                <a:solidFill>
                  <a:srgbClr val="FFFF00"/>
                </a:solidFill>
              </a:defRPr>
            </a:pPr>
            <a:r>
              <a:t>    Smerter !!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5310187" y="404812"/>
            <a:ext cx="2180789" cy="270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FF00"/>
                </a:solidFill>
              </a:defRPr>
            </a:pPr>
            <a:r>
              <a:t>Calcifylaksi</a:t>
            </a:r>
          </a:p>
          <a:p>
            <a:pPr>
              <a:defRPr b="1" sz="2000">
                <a:solidFill>
                  <a:srgbClr val="FFFF00"/>
                </a:solidFill>
              </a:defRPr>
            </a:pPr>
          </a:p>
          <a:p>
            <a:pPr>
              <a:defRPr b="1" sz="2000">
                <a:solidFill>
                  <a:srgbClr val="FFFF00"/>
                </a:solidFill>
              </a:defRPr>
            </a:pPr>
            <a:r>
              <a:t>    Nyreinsufficiens</a:t>
            </a:r>
          </a:p>
          <a:p>
            <a:pPr>
              <a:defRPr b="1" sz="2000">
                <a:solidFill>
                  <a:srgbClr val="FFFF00"/>
                </a:solidFill>
              </a:defRPr>
            </a:pPr>
          </a:p>
          <a:p>
            <a:pPr>
              <a:defRPr b="1" sz="2000">
                <a:solidFill>
                  <a:srgbClr val="FFFF00"/>
                </a:solidFill>
              </a:defRPr>
            </a:pPr>
            <a:r>
              <a:t>    Typisk histologi</a:t>
            </a:r>
          </a:p>
          <a:p>
            <a:pPr>
              <a:defRPr b="1" sz="2000">
                <a:solidFill>
                  <a:srgbClr val="FFFF00"/>
                </a:solidFill>
              </a:defRPr>
            </a:pPr>
          </a:p>
          <a:p>
            <a:pPr>
              <a:defRPr b="1" sz="2000">
                <a:solidFill>
                  <a:srgbClr val="FFFF00"/>
                </a:solidFill>
              </a:defRPr>
            </a:pPr>
            <a:r>
              <a:t>    Smerter !!</a:t>
            </a:r>
          </a:p>
          <a:p>
            <a:pPr>
              <a:defRPr b="1" sz="2000">
                <a:solidFill>
                  <a:srgbClr val="FFFF00"/>
                </a:solidFill>
              </a:defRPr>
            </a:pPr>
          </a:p>
          <a:p>
            <a:pPr>
              <a:defRPr b="1" sz="2000">
                <a:solidFill>
                  <a:srgbClr val="FFFF00"/>
                </a:solidFill>
              </a:defRPr>
            </a:pPr>
            <a:r>
              <a:t>    Prognose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normAutofit fontScale="100000" lnSpcReduction="0"/>
          </a:bodyPr>
          <a:lstStyle/>
          <a:p>
            <a:pPr>
              <a:defRPr b="1" sz="3900">
                <a:solidFill>
                  <a:srgbClr val="FFFFFF"/>
                </a:solidFill>
              </a:defRPr>
            </a:pPr>
            <a:r>
              <a:t>Udredning af</a:t>
            </a:r>
            <a:br/>
            <a:r>
              <a:t>immunologiske sår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381000" y="609600"/>
            <a:ext cx="8290878" cy="575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3600">
                <a:solidFill>
                  <a:srgbClr val="FFFFFF"/>
                </a:solidFill>
              </a:defRPr>
            </a:pPr>
            <a:r>
              <a:t>UDREDNING</a:t>
            </a:r>
          </a:p>
          <a:p>
            <a:pPr>
              <a:defRPr b="1" sz="2400">
                <a:solidFill>
                  <a:srgbClr val="FFFFFF"/>
                </a:solidFill>
              </a:defRPr>
            </a:pPr>
          </a:p>
          <a:p>
            <a:pPr>
              <a:defRPr b="1" sz="2400">
                <a:solidFill>
                  <a:srgbClr val="CC0000"/>
                </a:solidFill>
              </a:defRPr>
            </a:pPr>
            <a:r>
              <a:t>Rutineundersøgelser: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SR, CRP, L+D, Hgb, thrombo, levertal, nyretal, urin A+S+mik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BT, vægt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Hudbiopsi til histologi og IF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</a:p>
          <a:p>
            <a:pPr>
              <a:defRPr b="1" sz="2400">
                <a:solidFill>
                  <a:srgbClr val="CC0000"/>
                </a:solidFill>
              </a:defRPr>
            </a:pPr>
            <a:r>
              <a:t>Specialundersøgelser: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ANA, Anti-fosfolipid, ANCA, Rheuma-faktor, komplement, 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Circ immunkomplekser, kryoglobulin, immunoglobuliner,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(evt. M-komponent og andre undersøgelser efter anamnese)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</a:p>
          <a:p>
            <a:pPr>
              <a:defRPr b="1" sz="2400">
                <a:solidFill>
                  <a:srgbClr val="CC0000"/>
                </a:solidFill>
              </a:defRPr>
            </a:pPr>
            <a:r>
              <a:t>Specialundersøgelser efter anamnese:</a:t>
            </a:r>
            <a:r>
              <a:rPr>
                <a:solidFill>
                  <a:srgbClr val="FFFF00"/>
                </a:solidFill>
              </a:rPr>
              <a:t> </a:t>
            </a:r>
            <a:endParaRPr>
              <a:solidFill>
                <a:srgbClr val="FFFF00"/>
              </a:solidFill>
            </a:endParaRP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(RTG, CT, MR, andre).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6.jpg" descr="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5900" y="381000"/>
            <a:ext cx="3641725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179387" y="260350"/>
            <a:ext cx="3311982" cy="350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400">
                <a:solidFill>
                  <a:srgbClr val="FFFFFF"/>
                </a:solidFill>
              </a:defRPr>
            </a:pPr>
            <a:r>
              <a:t>Venøs insufficiens: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</a:p>
          <a:p>
            <a:pPr>
              <a:buSzPct val="100000"/>
              <a:buChar char="•"/>
              <a:defRPr b="1" sz="2400">
                <a:solidFill>
                  <a:srgbClr val="FFFF00"/>
                </a:solidFill>
              </a:defRPr>
            </a:pPr>
            <a:r>
              <a:t>    Ødem</a:t>
            </a:r>
          </a:p>
          <a:p>
            <a:pPr>
              <a:buSzPct val="100000"/>
              <a:buChar char="•"/>
              <a:defRPr b="1" sz="2400">
                <a:solidFill>
                  <a:srgbClr val="FFFF00"/>
                </a:solidFill>
              </a:defRPr>
            </a:pPr>
            <a:r>
              <a:t>    Staseeksem</a:t>
            </a:r>
          </a:p>
          <a:p>
            <a:pPr>
              <a:buSzPct val="100000"/>
              <a:buChar char="•"/>
              <a:defRPr b="1" sz="2400">
                <a:solidFill>
                  <a:srgbClr val="FFFF00"/>
                </a:solidFill>
              </a:defRPr>
            </a:pPr>
            <a:r>
              <a:t>    Hyperpigmentering</a:t>
            </a:r>
          </a:p>
          <a:p>
            <a:pPr>
              <a:buSzPct val="100000"/>
              <a:buChar char="•"/>
              <a:defRPr b="1" sz="2400">
                <a:solidFill>
                  <a:srgbClr val="FFFF00"/>
                </a:solidFill>
              </a:defRPr>
            </a:pPr>
            <a:r>
              <a:t>    Lipodermatosclerose</a:t>
            </a:r>
          </a:p>
          <a:p>
            <a:pPr>
              <a:buSzPct val="100000"/>
              <a:buChar char="•"/>
              <a:defRPr b="1" sz="2400">
                <a:solidFill>
                  <a:srgbClr val="FFFF00"/>
                </a:solidFill>
              </a:defRPr>
            </a:pPr>
            <a:r>
              <a:t>    Atrophia blanche</a:t>
            </a:r>
          </a:p>
          <a:p>
            <a:pPr>
              <a:buSzPct val="100000"/>
              <a:buChar char="•"/>
              <a:defRPr b="1" sz="2400">
                <a:solidFill>
                  <a:srgbClr val="FFFF00"/>
                </a:solidFill>
              </a:defRPr>
            </a:pPr>
            <a:r>
              <a:t>    Sår fra malleoler 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      og proximalt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 idx="4294967295"/>
          </p:nvPr>
        </p:nvSpPr>
        <p:spPr>
          <a:xfrm>
            <a:off x="685800" y="608012"/>
            <a:ext cx="7772400" cy="11414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IgG bånd ved LE</a:t>
            </a:r>
          </a:p>
        </p:txBody>
      </p:sp>
      <p:pic>
        <p:nvPicPr>
          <p:cNvPr id="10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8212" y="1700212"/>
            <a:ext cx="7265988" cy="4832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236966" y="2463800"/>
            <a:ext cx="8533543" cy="1138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3600">
                <a:solidFill>
                  <a:srgbClr val="FFFF00"/>
                </a:solidFill>
              </a:defRPr>
            </a:pPr>
            <a:r>
              <a:t>”BEHANDLING AF IMMUNOLOGISKE</a:t>
            </a:r>
          </a:p>
          <a:p>
            <a:pPr algn="ctr">
              <a:defRPr b="1" sz="3600">
                <a:solidFill>
                  <a:srgbClr val="FFFF00"/>
                </a:solidFill>
              </a:defRPr>
            </a:pPr>
            <a:r>
              <a:t> SÅR ER EN SPECIALISTOPGAVE”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695325" y="668337"/>
            <a:ext cx="8027179" cy="438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</a:defRPr>
            </a:pPr>
            <a:r>
              <a:t>BEHANDLING AF SPECIELLE (AUTOIMMUNE</a:t>
            </a:r>
          </a:p>
          <a:p>
            <a:pPr>
              <a:defRPr b="1" sz="2800">
                <a:solidFill>
                  <a:srgbClr val="FFFFFF"/>
                </a:solidFill>
              </a:defRPr>
            </a:pPr>
            <a:r>
              <a:t> / INFLAMMATORISKE) SÅR</a:t>
            </a:r>
          </a:p>
          <a:p>
            <a:pPr>
              <a:defRPr b="1" sz="2800">
                <a:solidFill>
                  <a:srgbClr val="FFFF00"/>
                </a:solidFill>
              </a:defRPr>
            </a:pP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*	PREDNISON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*	IMUREL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*	CYCLOSPRORIN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*	METHOTREXAT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*	ANDET.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798512" y="914400"/>
            <a:ext cx="6886536" cy="449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3200">
                <a:solidFill>
                  <a:srgbClr val="FFFFFF"/>
                </a:solidFill>
              </a:defRPr>
            </a:pPr>
            <a:r>
              <a:t>BEHANDLING AF SPECIELLE SÅR</a:t>
            </a:r>
          </a:p>
          <a:p>
            <a:pPr>
              <a:defRPr b="1" sz="2800">
                <a:solidFill>
                  <a:srgbClr val="FFFF00"/>
                </a:solidFill>
              </a:defRPr>
            </a:pPr>
          </a:p>
          <a:p>
            <a:pPr>
              <a:defRPr b="1" sz="2800">
                <a:solidFill>
                  <a:srgbClr val="CC0000"/>
                </a:solidFill>
              </a:defRPr>
            </a:pPr>
            <a:r>
              <a:t>LOKALT:</a:t>
            </a:r>
          </a:p>
          <a:p>
            <a:pPr>
              <a:defRPr b="1" sz="1000">
                <a:solidFill>
                  <a:srgbClr val="FFFF00"/>
                </a:solidFill>
              </a:defRPr>
            </a:pPr>
          </a:p>
          <a:p>
            <a:pPr>
              <a:defRPr b="1" sz="2800">
                <a:solidFill>
                  <a:srgbClr val="FFFF00"/>
                </a:solidFill>
              </a:defRPr>
            </a:pPr>
            <a:r>
              <a:t>*	FUGTIG SÅRHELING</a:t>
            </a:r>
          </a:p>
          <a:p>
            <a:pPr>
              <a:defRPr b="1" sz="1000">
                <a:solidFill>
                  <a:srgbClr val="FFFF00"/>
                </a:solidFill>
              </a:defRPr>
            </a:pPr>
          </a:p>
          <a:p>
            <a:pPr>
              <a:defRPr b="1" sz="2800">
                <a:solidFill>
                  <a:srgbClr val="FFFF00"/>
                </a:solidFill>
              </a:defRPr>
            </a:pPr>
            <a:r>
              <a:t>*	DEBRIDERING</a:t>
            </a:r>
          </a:p>
          <a:p>
            <a:pPr>
              <a:defRPr b="1" sz="1000">
                <a:solidFill>
                  <a:srgbClr val="FFFF00"/>
                </a:solidFill>
              </a:defRPr>
            </a:pPr>
          </a:p>
          <a:p>
            <a:pPr>
              <a:defRPr b="1" sz="2800">
                <a:solidFill>
                  <a:srgbClr val="FFFF00"/>
                </a:solidFill>
              </a:defRPr>
            </a:pPr>
            <a:r>
              <a:t>*	STEROID (+ PROTOPIC / ELIDEL)</a:t>
            </a:r>
          </a:p>
          <a:p>
            <a:pPr>
              <a:defRPr b="1" sz="1000">
                <a:solidFill>
                  <a:srgbClr val="FFFF00"/>
                </a:solidFill>
              </a:defRPr>
            </a:pPr>
          </a:p>
          <a:p>
            <a:pPr>
              <a:defRPr b="1" sz="2800">
                <a:solidFill>
                  <a:srgbClr val="FFFF00"/>
                </a:solidFill>
              </a:defRPr>
            </a:pPr>
            <a:r>
              <a:t>*	KOMPRESSION</a:t>
            </a:r>
          </a:p>
          <a:p>
            <a:pPr>
              <a:defRPr b="1" sz="1000">
                <a:solidFill>
                  <a:srgbClr val="FFFF00"/>
                </a:solidFill>
              </a:defRPr>
            </a:pPr>
          </a:p>
          <a:p>
            <a:pPr>
              <a:defRPr b="1" sz="2800">
                <a:solidFill>
                  <a:srgbClr val="FFFF00"/>
                </a:solidFill>
              </a:defRPr>
            </a:pPr>
            <a:r>
              <a:t>*	NPWT / IPC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468312" y="357187"/>
            <a:ext cx="8351838" cy="346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</a:defRPr>
            </a:pPr>
            <a:r>
              <a:t>KRONISKE OG LANGSOMT</a:t>
            </a:r>
          </a:p>
          <a:p>
            <a:pPr>
              <a:defRPr b="1" sz="2800">
                <a:solidFill>
                  <a:srgbClr val="FFFFFF"/>
                </a:solidFill>
              </a:defRPr>
            </a:pPr>
            <a:r>
              <a:t>HELENDE SÅR</a:t>
            </a:r>
            <a:endParaRPr>
              <a:solidFill>
                <a:srgbClr val="FFFF00"/>
              </a:solidFill>
            </a:endParaRPr>
          </a:p>
          <a:p>
            <a:pPr>
              <a:defRPr b="1" sz="1000">
                <a:solidFill>
                  <a:srgbClr val="FFFF00"/>
                </a:solidFill>
              </a:defRPr>
            </a:pPr>
          </a:p>
          <a:p>
            <a:pPr>
              <a:defRPr b="1" sz="2800">
                <a:solidFill>
                  <a:srgbClr val="FFFF00"/>
                </a:solidFill>
              </a:defRPr>
            </a:pPr>
            <a:r>
              <a:t>Henvisningsmuligheder, </a:t>
            </a:r>
          </a:p>
          <a:p>
            <a:pPr>
              <a:defRPr b="1" sz="2800">
                <a:solidFill>
                  <a:srgbClr val="FFFF00"/>
                </a:solidFill>
              </a:defRPr>
            </a:pPr>
            <a:r>
              <a:t>hvem behandler hvad???</a:t>
            </a:r>
          </a:p>
          <a:p>
            <a:pPr>
              <a:defRPr b="1" sz="2800">
                <a:solidFill>
                  <a:srgbClr val="FFFF00"/>
                </a:solidFill>
              </a:defRPr>
            </a:pP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468312" y="357187"/>
            <a:ext cx="8351838" cy="5499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</a:defRPr>
            </a:pPr>
            <a:r>
              <a:t>KRONISKE OG LANGSOMT</a:t>
            </a:r>
          </a:p>
          <a:p>
            <a:pPr>
              <a:defRPr b="1" sz="2800">
                <a:solidFill>
                  <a:srgbClr val="FFFFFF"/>
                </a:solidFill>
              </a:defRPr>
            </a:pPr>
            <a:r>
              <a:t>HELENDE SÅR</a:t>
            </a:r>
            <a:endParaRPr>
              <a:solidFill>
                <a:srgbClr val="FFFF00"/>
              </a:solidFill>
            </a:endParaRPr>
          </a:p>
          <a:p>
            <a:pPr>
              <a:defRPr b="1" sz="1000">
                <a:solidFill>
                  <a:srgbClr val="FFFF00"/>
                </a:solidFill>
              </a:defRPr>
            </a:pPr>
          </a:p>
          <a:p>
            <a:pPr>
              <a:defRPr b="1" sz="2800">
                <a:solidFill>
                  <a:srgbClr val="FFFF00"/>
                </a:solidFill>
              </a:defRPr>
            </a:pPr>
            <a:r>
              <a:t>Henvisningsmuligheder, </a:t>
            </a:r>
          </a:p>
          <a:p>
            <a:pPr>
              <a:defRPr b="1" sz="2800">
                <a:solidFill>
                  <a:srgbClr val="FFFF00"/>
                </a:solidFill>
              </a:defRPr>
            </a:pPr>
            <a:r>
              <a:t>hvem behandler hvad???</a:t>
            </a:r>
          </a:p>
          <a:p>
            <a:pPr>
              <a:defRPr b="1" sz="2800">
                <a:solidFill>
                  <a:srgbClr val="FFFF00"/>
                </a:solidFill>
              </a:defRPr>
            </a:pP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  <a:r>
              <a:t>    Egen læge</a:t>
            </a: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  <a:r>
              <a:t>    Sårambulatorium</a:t>
            </a: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  <a:r>
              <a:t>    Specialafdeling</a:t>
            </a: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  <a:r>
              <a:t>    Sårcenter (universitetshospital)</a:t>
            </a:r>
          </a:p>
          <a:p>
            <a:pPr>
              <a:defRPr b="1" sz="2800">
                <a:solidFill>
                  <a:srgbClr val="FFFF00"/>
                </a:solidFill>
              </a:defRPr>
            </a:pPr>
          </a:p>
          <a:p>
            <a:pPr>
              <a:defRPr b="1" sz="2800">
                <a:solidFill>
                  <a:srgbClr val="FFFF00"/>
                </a:solidFill>
              </a:defRPr>
            </a:pPr>
          </a:p>
          <a:p>
            <a:pPr>
              <a:defRPr b="1" sz="2800">
                <a:solidFill>
                  <a:srgbClr val="FFFF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468312" y="357187"/>
            <a:ext cx="8351838" cy="5638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</a:defRPr>
            </a:pPr>
            <a:r>
              <a:t>KRONISKE OG LANGSOMT</a:t>
            </a:r>
          </a:p>
          <a:p>
            <a:pPr>
              <a:defRPr b="1" sz="2800">
                <a:solidFill>
                  <a:srgbClr val="FFFFFF"/>
                </a:solidFill>
              </a:defRPr>
            </a:pPr>
            <a:r>
              <a:t>HELENDE SÅR</a:t>
            </a:r>
            <a:endParaRPr>
              <a:solidFill>
                <a:srgbClr val="FFFF00"/>
              </a:solidFill>
            </a:endParaRPr>
          </a:p>
          <a:p>
            <a:pPr>
              <a:defRPr b="1" sz="1000">
                <a:solidFill>
                  <a:srgbClr val="FFFF00"/>
                </a:solidFill>
              </a:defRPr>
            </a:pPr>
          </a:p>
          <a:p>
            <a:pPr>
              <a:defRPr b="1" sz="2800">
                <a:solidFill>
                  <a:srgbClr val="FFFF00"/>
                </a:solidFill>
              </a:defRPr>
            </a:pPr>
            <a:r>
              <a:t>Henvisningsmuligheder, </a:t>
            </a:r>
          </a:p>
          <a:p>
            <a:pPr>
              <a:defRPr b="1" sz="2800">
                <a:solidFill>
                  <a:srgbClr val="FFFF00"/>
                </a:solidFill>
              </a:defRPr>
            </a:pPr>
            <a:r>
              <a:t>hvem behandler hvad???</a:t>
            </a:r>
          </a:p>
          <a:p>
            <a:pPr>
              <a:defRPr b="1" sz="2800">
                <a:solidFill>
                  <a:srgbClr val="FFFF00"/>
                </a:solidFill>
              </a:defRPr>
            </a:pPr>
          </a:p>
          <a:p>
            <a:pPr>
              <a:defRPr b="1" sz="2800">
                <a:solidFill>
                  <a:srgbClr val="FFFF00"/>
                </a:solidFill>
              </a:defRPr>
            </a:pPr>
            <a:r>
              <a:t>Lægelige specialer:</a:t>
            </a:r>
          </a:p>
          <a:p>
            <a:pPr>
              <a:defRPr b="1" sz="1000">
                <a:solidFill>
                  <a:srgbClr val="FFFF00"/>
                </a:solidFill>
              </a:defRPr>
            </a:pP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  <a:r>
              <a:t>    Dermatologi</a:t>
            </a: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  <a:r>
              <a:t>    Karkirurgi</a:t>
            </a: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  <a:r>
              <a:t>    Orthopædkirurgi</a:t>
            </a: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  <a:r>
              <a:t>    Plastikkirurgi</a:t>
            </a: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  <a:r>
              <a:t>    Rheumatologi</a:t>
            </a: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  <a:r>
              <a:t>    Endokrinologi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68312" y="357187"/>
            <a:ext cx="8351838" cy="590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</a:defRPr>
            </a:pPr>
            <a:r>
              <a:t>KRONISKE OG LANGSOMT</a:t>
            </a:r>
          </a:p>
          <a:p>
            <a:pPr>
              <a:defRPr b="1" sz="2800">
                <a:solidFill>
                  <a:srgbClr val="FFFFFF"/>
                </a:solidFill>
              </a:defRPr>
            </a:pPr>
            <a:r>
              <a:t>HELENDE SÅR</a:t>
            </a:r>
            <a:endParaRPr>
              <a:solidFill>
                <a:srgbClr val="FFFF00"/>
              </a:solidFill>
            </a:endParaRPr>
          </a:p>
          <a:p>
            <a:pPr>
              <a:defRPr b="1" sz="1000">
                <a:solidFill>
                  <a:srgbClr val="FFFF00"/>
                </a:solidFill>
              </a:defRPr>
            </a:pPr>
          </a:p>
          <a:p>
            <a:pPr>
              <a:defRPr b="1" sz="2800">
                <a:solidFill>
                  <a:srgbClr val="FFFF00"/>
                </a:solidFill>
              </a:defRPr>
            </a:pPr>
            <a:r>
              <a:t>Henvisningsmuligheder, </a:t>
            </a:r>
          </a:p>
          <a:p>
            <a:pPr>
              <a:defRPr b="1" sz="2800">
                <a:solidFill>
                  <a:srgbClr val="FFFF00"/>
                </a:solidFill>
              </a:defRPr>
            </a:pPr>
            <a:r>
              <a:t>hvem behandler hvad???</a:t>
            </a:r>
          </a:p>
          <a:p>
            <a:pPr>
              <a:defRPr b="1" sz="2800">
                <a:solidFill>
                  <a:srgbClr val="FFFF00"/>
                </a:solidFill>
              </a:defRPr>
            </a:pPr>
          </a:p>
          <a:p>
            <a:pPr>
              <a:defRPr b="1" sz="2800">
                <a:solidFill>
                  <a:srgbClr val="FFFF00"/>
                </a:solidFill>
              </a:defRPr>
            </a:pPr>
            <a:r>
              <a:t>Sårplejen:</a:t>
            </a: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  <a:r>
              <a:t>    Patienten (/ pårørende) </a:t>
            </a: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  <a:r>
              <a:t>    Sårsygeplejersker</a:t>
            </a: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  <a:r>
              <a:t>    Hjemmesygeplejersker</a:t>
            </a: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  <a:r>
              <a:t>    Klinikpersonale</a:t>
            </a:r>
          </a:p>
          <a:p>
            <a:pPr>
              <a:buSzPct val="100000"/>
              <a:buChar char="•"/>
              <a:defRPr b="1" sz="2800">
                <a:solidFill>
                  <a:srgbClr val="FFFF00"/>
                </a:solidFill>
              </a:defRPr>
            </a:pPr>
            <a:r>
              <a:t>    Andre</a:t>
            </a:r>
          </a:p>
          <a:p>
            <a:pPr>
              <a:defRPr b="1" sz="2800">
                <a:solidFill>
                  <a:srgbClr val="FFFF00"/>
                </a:solidFill>
              </a:defRPr>
            </a:pPr>
          </a:p>
          <a:p>
            <a:pPr>
              <a:defRPr b="1" sz="2800">
                <a:solidFill>
                  <a:srgbClr val="FFFF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11.jpg" descr="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9587" y="381000"/>
            <a:ext cx="4429126" cy="62484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/>
        </p:nvSpPr>
        <p:spPr>
          <a:xfrm>
            <a:off x="179387" y="260350"/>
            <a:ext cx="3648185" cy="385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400">
                <a:solidFill>
                  <a:srgbClr val="FFFFFF"/>
                </a:solidFill>
              </a:defRPr>
            </a:pPr>
            <a:r>
              <a:t>Arteriel insufficiens:</a:t>
            </a:r>
          </a:p>
          <a:p>
            <a:pPr>
              <a:defRPr b="1" sz="2400">
                <a:solidFill>
                  <a:srgbClr val="FFFFFF"/>
                </a:solidFill>
              </a:defRPr>
            </a:pPr>
          </a:p>
          <a:p>
            <a:pPr>
              <a:buSzPct val="100000"/>
              <a:buChar char="•"/>
              <a:defRPr b="1" sz="2400">
                <a:solidFill>
                  <a:srgbClr val="FFFF00"/>
                </a:solidFill>
              </a:defRPr>
            </a:pPr>
            <a:r>
              <a:t>    Claudicatio</a:t>
            </a:r>
          </a:p>
          <a:p>
            <a:pPr>
              <a:buSzPct val="100000"/>
              <a:buChar char="•"/>
              <a:defRPr b="1" sz="2400">
                <a:solidFill>
                  <a:srgbClr val="FFFF00"/>
                </a:solidFill>
              </a:defRPr>
            </a:pPr>
            <a:r>
              <a:t>    Smerter</a:t>
            </a:r>
          </a:p>
          <a:p>
            <a:pPr>
              <a:buSzPct val="100000"/>
              <a:buChar char="•"/>
              <a:defRPr b="1" sz="2400">
                <a:solidFill>
                  <a:srgbClr val="FFFF00"/>
                </a:solidFill>
              </a:defRPr>
            </a:pPr>
            <a:r>
              <a:t>    Huden rød / bleg</a:t>
            </a:r>
          </a:p>
          <a:p>
            <a:pPr>
              <a:buSzPct val="100000"/>
              <a:buChar char="•"/>
              <a:defRPr b="1" sz="2400">
                <a:solidFill>
                  <a:srgbClr val="FFFF00"/>
                </a:solidFill>
              </a:defRPr>
            </a:pPr>
            <a:r>
              <a:t>    Pulsforhold</a:t>
            </a:r>
          </a:p>
          <a:p>
            <a:pPr>
              <a:buSzPct val="100000"/>
              <a:buChar char="•"/>
              <a:defRPr b="1" sz="2400">
                <a:solidFill>
                  <a:srgbClr val="FFFF00"/>
                </a:solidFill>
              </a:defRPr>
            </a:pPr>
            <a:r>
              <a:t>    Nedsat capillærrespons</a:t>
            </a:r>
          </a:p>
          <a:p>
            <a:pPr>
              <a:buSzPct val="100000"/>
              <a:buChar char="•"/>
              <a:defRPr b="1" sz="2400">
                <a:solidFill>
                  <a:srgbClr val="FFFF00"/>
                </a:solidFill>
              </a:defRPr>
            </a:pPr>
            <a:r>
              <a:t>    Nedsat tå- og ankeltryk</a:t>
            </a:r>
          </a:p>
          <a:p>
            <a:pPr>
              <a:buSzPct val="100000"/>
              <a:buChar char="•"/>
              <a:defRPr b="1" sz="2400">
                <a:solidFill>
                  <a:srgbClr val="FFFF00"/>
                </a:solidFill>
              </a:defRPr>
            </a:pPr>
            <a:r>
              <a:t>    Sår fra malleoler 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      og distalt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2590800" y="304800"/>
            <a:ext cx="3868500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>
                <a:solidFill>
                  <a:srgbClr val="FFFFFF"/>
                </a:solidFill>
              </a:defRPr>
            </a:lvl1pPr>
          </a:lstStyle>
          <a:p>
            <a:pPr/>
            <a:r>
              <a:t>DIABETISKE FODSÅR</a:t>
            </a:r>
          </a:p>
        </p:txBody>
      </p:sp>
      <p:pic>
        <p:nvPicPr>
          <p:cNvPr id="31" name="20.jpg" descr="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325" y="990600"/>
            <a:ext cx="5321300" cy="54864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6318250" y="1014412"/>
            <a:ext cx="1998663" cy="110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FFFF00"/>
                </a:solidFill>
              </a:defRPr>
            </a:pPr>
            <a:r>
              <a:t>Neuropati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Angiopati</a:t>
            </a:r>
          </a:p>
        </p:txBody>
      </p:sp>
      <p:pic>
        <p:nvPicPr>
          <p:cNvPr id="33" name="22.jpg" descr="2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5175" y="2498725"/>
            <a:ext cx="2759075" cy="3954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2286000" y="309562"/>
            <a:ext cx="3172944" cy="331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407" tIns="31407" rIns="31407" bIns="31407">
            <a:spAutoFit/>
          </a:bodyPr>
          <a:lstStyle>
            <a:lvl1pPr defTabSz="628650">
              <a:defRPr b="1" sz="1900">
                <a:solidFill>
                  <a:srgbClr val="FFFFFF"/>
                </a:solidFill>
              </a:defRPr>
            </a:lvl1pPr>
          </a:lstStyle>
          <a:p>
            <a:pPr/>
            <a:r>
              <a:t> NECROBIOSIS LIPOIDICA</a:t>
            </a:r>
          </a:p>
        </p:txBody>
      </p:sp>
      <p:pic>
        <p:nvPicPr>
          <p:cNvPr id="36" name="18.jpg" descr="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050" y="882650"/>
            <a:ext cx="3684588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17.jpg" descr="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27637" y="3281362"/>
            <a:ext cx="2513013" cy="323850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4921250" y="919162"/>
            <a:ext cx="1991728" cy="1792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400">
                <a:solidFill>
                  <a:srgbClr val="FFFF00"/>
                </a:solidFill>
              </a:defRPr>
            </a:pPr>
            <a:r>
              <a:t>Erythematøse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obs: DM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Kan ulcerere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635375" y="188912"/>
            <a:ext cx="2085340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628650"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HUDCANCER</a:t>
            </a:r>
          </a:p>
        </p:txBody>
      </p:sp>
      <p:sp>
        <p:nvSpPr>
          <p:cNvPr id="41" name="Shape 41"/>
          <p:cNvSpPr/>
          <p:nvPr/>
        </p:nvSpPr>
        <p:spPr>
          <a:xfrm>
            <a:off x="182562" y="777875"/>
            <a:ext cx="1881893" cy="421392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FF00"/>
                </a:solidFill>
              </a:defRPr>
            </a:lvl1pPr>
          </a:lstStyle>
          <a:p>
            <a:pPr/>
            <a:r>
              <a:t>Basocellulært</a:t>
            </a:r>
          </a:p>
        </p:txBody>
      </p:sp>
      <p:sp>
        <p:nvSpPr>
          <p:cNvPr id="42" name="Shape 42"/>
          <p:cNvSpPr/>
          <p:nvPr/>
        </p:nvSpPr>
        <p:spPr>
          <a:xfrm>
            <a:off x="6948487" y="765175"/>
            <a:ext cx="2000807" cy="421392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FF00"/>
                </a:solidFill>
              </a:defRPr>
            </a:lvl1pPr>
          </a:lstStyle>
          <a:p>
            <a:pPr/>
            <a:r>
              <a:t>Spinocellulært</a:t>
            </a:r>
          </a:p>
        </p:txBody>
      </p:sp>
      <p:sp>
        <p:nvSpPr>
          <p:cNvPr id="43" name="Shape 43"/>
          <p:cNvSpPr/>
          <p:nvPr/>
        </p:nvSpPr>
        <p:spPr>
          <a:xfrm>
            <a:off x="34925" y="3903662"/>
            <a:ext cx="1542713" cy="421393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FF00"/>
                </a:solidFill>
              </a:defRPr>
            </a:lvl1pPr>
          </a:lstStyle>
          <a:p>
            <a:pPr/>
            <a:r>
              <a:t>Metastaser</a:t>
            </a:r>
          </a:p>
        </p:txBody>
      </p:sp>
      <p:sp>
        <p:nvSpPr>
          <p:cNvPr id="44" name="Shape 44"/>
          <p:cNvSpPr/>
          <p:nvPr/>
        </p:nvSpPr>
        <p:spPr>
          <a:xfrm>
            <a:off x="3441700" y="3903662"/>
            <a:ext cx="1825635" cy="421393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FF00"/>
                </a:solidFill>
              </a:defRPr>
            </a:lvl1pPr>
          </a:lstStyle>
          <a:p>
            <a:pPr/>
            <a:r>
              <a:t>Angiosarcom</a:t>
            </a:r>
          </a:p>
        </p:txBody>
      </p:sp>
      <p:sp>
        <p:nvSpPr>
          <p:cNvPr id="45" name="Shape 45"/>
          <p:cNvSpPr/>
          <p:nvPr/>
        </p:nvSpPr>
        <p:spPr>
          <a:xfrm>
            <a:off x="7461250" y="3860800"/>
            <a:ext cx="1340009" cy="421392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FF00"/>
                </a:solidFill>
              </a:defRPr>
            </a:lvl1pPr>
          </a:lstStyle>
          <a:p>
            <a:pPr/>
            <a:r>
              <a:t>Melanom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25.jpg" descr="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2532062"/>
            <a:ext cx="3890963" cy="3705226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3348037" y="260350"/>
            <a:ext cx="1882637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FFFFFF"/>
                </a:solidFill>
              </a:defRPr>
            </a:lvl1pPr>
          </a:lstStyle>
          <a:p>
            <a:pPr/>
            <a:r>
              <a:t>DECUBITUS</a:t>
            </a:r>
          </a:p>
        </p:txBody>
      </p:sp>
      <p:sp>
        <p:nvSpPr>
          <p:cNvPr id="49" name="Shape 49"/>
          <p:cNvSpPr/>
          <p:nvPr/>
        </p:nvSpPr>
        <p:spPr>
          <a:xfrm>
            <a:off x="895350" y="836612"/>
            <a:ext cx="7178537" cy="110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400">
                <a:solidFill>
                  <a:srgbClr val="FFFF00"/>
                </a:solidFill>
              </a:defRPr>
            </a:pPr>
            <a:r>
              <a:t>Nates, sacralt, hæle og generelt sv.t. knoglefremspring</a:t>
            </a:r>
          </a:p>
          <a:p>
            <a:pPr>
              <a:defRPr b="1" sz="2400">
                <a:solidFill>
                  <a:srgbClr val="FFFF00"/>
                </a:solidFill>
              </a:defRPr>
            </a:pPr>
          </a:p>
          <a:p>
            <a:pPr>
              <a:defRPr b="1" sz="2400">
                <a:solidFill>
                  <a:srgbClr val="FFFF00"/>
                </a:solidFill>
              </a:defRPr>
            </a:pPr>
            <a:r>
              <a:t>Underminering, nekroser, infektion, recidiv.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755650" y="260350"/>
            <a:ext cx="7083775" cy="5683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1407" tIns="31407" rIns="31407" bIns="31407">
            <a:spAutoFit/>
          </a:bodyPr>
          <a:lstStyle/>
          <a:p>
            <a:pPr defTabSz="628650">
              <a:defRPr b="1" sz="3300">
                <a:solidFill>
                  <a:srgbClr val="FFFF00"/>
                </a:solidFill>
              </a:defRPr>
            </a:pPr>
            <a:r>
              <a:t>IMMUNOLOGISKE SÅR ER:</a:t>
            </a:r>
          </a:p>
          <a:p>
            <a:pPr defTabSz="628650">
              <a:defRPr b="1" sz="3300">
                <a:solidFill>
                  <a:srgbClr val="FFFF00"/>
                </a:solidFill>
              </a:defRPr>
            </a:pPr>
          </a:p>
          <a:p>
            <a:pPr defTabSz="628650">
              <a:defRPr b="1" sz="3300">
                <a:solidFill>
                  <a:srgbClr val="FF0000"/>
                </a:solidFill>
              </a:defRPr>
            </a:pPr>
            <a:r>
              <a:t>IKKE</a:t>
            </a:r>
            <a:r>
              <a:rPr>
                <a:solidFill>
                  <a:srgbClr val="FFFF00"/>
                </a:solidFill>
              </a:rPr>
              <a:t>	VENØSE SÅR</a:t>
            </a:r>
            <a:endParaRPr>
              <a:solidFill>
                <a:srgbClr val="FFFF00"/>
              </a:solidFill>
            </a:endParaRPr>
          </a:p>
          <a:p>
            <a:pPr defTabSz="628650">
              <a:defRPr b="1" sz="3300">
                <a:solidFill>
                  <a:srgbClr val="FF0000"/>
                </a:solidFill>
              </a:defRPr>
            </a:pPr>
            <a:r>
              <a:t>IKKE</a:t>
            </a:r>
            <a:r>
              <a:rPr>
                <a:solidFill>
                  <a:srgbClr val="FFFF00"/>
                </a:solidFill>
              </a:rPr>
              <a:t> ARTERIELLE SÅR</a:t>
            </a:r>
            <a:endParaRPr>
              <a:solidFill>
                <a:srgbClr val="FFFF00"/>
              </a:solidFill>
            </a:endParaRPr>
          </a:p>
          <a:p>
            <a:pPr defTabSz="628650">
              <a:defRPr b="1" sz="3300">
                <a:solidFill>
                  <a:srgbClr val="FF0000"/>
                </a:solidFill>
              </a:defRPr>
            </a:pPr>
            <a:r>
              <a:t>IKKE</a:t>
            </a:r>
            <a:r>
              <a:rPr>
                <a:solidFill>
                  <a:srgbClr val="FFFF00"/>
                </a:solidFill>
              </a:rPr>
              <a:t>	DIABETES SÅR</a:t>
            </a:r>
            <a:endParaRPr>
              <a:solidFill>
                <a:srgbClr val="FFFF00"/>
              </a:solidFill>
            </a:endParaRPr>
          </a:p>
          <a:p>
            <a:pPr defTabSz="628650">
              <a:defRPr b="1" sz="3300">
                <a:solidFill>
                  <a:srgbClr val="FF0000"/>
                </a:solidFill>
              </a:defRPr>
            </a:pPr>
            <a:r>
              <a:t>IKKE</a:t>
            </a:r>
            <a:r>
              <a:rPr>
                <a:solidFill>
                  <a:srgbClr val="FFFF00"/>
                </a:solidFill>
              </a:rPr>
              <a:t>  CANCER SÅR</a:t>
            </a:r>
            <a:endParaRPr>
              <a:solidFill>
                <a:srgbClr val="FFFF00"/>
              </a:solidFill>
            </a:endParaRPr>
          </a:p>
          <a:p>
            <a:pPr defTabSz="628650">
              <a:defRPr b="1" sz="3300">
                <a:solidFill>
                  <a:srgbClr val="FF0000"/>
                </a:solidFill>
              </a:defRPr>
            </a:pPr>
            <a:r>
              <a:t>IKKE</a:t>
            </a:r>
            <a:r>
              <a:rPr>
                <a:solidFill>
                  <a:srgbClr val="FFFF00"/>
                </a:solidFill>
              </a:rPr>
              <a:t>  DECUBITUS	 </a:t>
            </a:r>
            <a:endParaRPr>
              <a:solidFill>
                <a:srgbClr val="FFFF00"/>
              </a:solidFill>
            </a:endParaRPr>
          </a:p>
          <a:p>
            <a:pPr defTabSz="628650">
              <a:defRPr b="1" sz="3300">
                <a:solidFill>
                  <a:srgbClr val="FFFF00"/>
                </a:solidFill>
              </a:defRPr>
            </a:pPr>
          </a:p>
          <a:p>
            <a:pPr defTabSz="628650">
              <a:defRPr b="1" sz="3300">
                <a:solidFill>
                  <a:srgbClr val="CC0000"/>
                </a:solidFill>
              </a:defRPr>
            </a:pPr>
            <a:r>
              <a:t>MEN:</a:t>
            </a:r>
          </a:p>
          <a:p>
            <a:pPr defTabSz="628650">
              <a:defRPr b="1" sz="3300">
                <a:solidFill>
                  <a:srgbClr val="FFFF00"/>
                </a:solidFill>
              </a:defRPr>
            </a:pPr>
            <a:r>
              <a:t>*	VASCULITIS</a:t>
            </a:r>
          </a:p>
          <a:p>
            <a:pPr defTabSz="628650">
              <a:defRPr b="1" sz="3300">
                <a:solidFill>
                  <a:srgbClr val="FFFF00"/>
                </a:solidFill>
              </a:defRPr>
            </a:pPr>
            <a:r>
              <a:t>*	PYODERMA GANGRAENOSOM</a:t>
            </a:r>
          </a:p>
          <a:p>
            <a:pPr defTabSz="628650">
              <a:defRPr b="1" sz="3300">
                <a:solidFill>
                  <a:srgbClr val="FFFF00"/>
                </a:solidFill>
              </a:defRPr>
            </a:pPr>
            <a:r>
              <a:t>(*	ANDRE)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